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media/image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38"/>
  </p:notesMasterIdLst>
  <p:sldIdLst>
    <p:sldId id="257" r:id="rId3"/>
    <p:sldId id="738" r:id="rId4"/>
    <p:sldId id="742" r:id="rId5"/>
    <p:sldId id="740" r:id="rId6"/>
    <p:sldId id="778" r:id="rId7"/>
    <p:sldId id="781" r:id="rId8"/>
    <p:sldId id="777" r:id="rId9"/>
    <p:sldId id="779" r:id="rId10"/>
    <p:sldId id="424" r:id="rId11"/>
    <p:sldId id="782" r:id="rId12"/>
    <p:sldId id="395" r:id="rId13"/>
    <p:sldId id="259" r:id="rId14"/>
    <p:sldId id="736" r:id="rId15"/>
    <p:sldId id="759" r:id="rId16"/>
    <p:sldId id="758" r:id="rId17"/>
    <p:sldId id="760" r:id="rId18"/>
    <p:sldId id="761" r:id="rId19"/>
    <p:sldId id="762" r:id="rId20"/>
    <p:sldId id="773" r:id="rId21"/>
    <p:sldId id="763" r:id="rId22"/>
    <p:sldId id="764" r:id="rId23"/>
    <p:sldId id="756" r:id="rId24"/>
    <p:sldId id="766" r:id="rId25"/>
    <p:sldId id="767" r:id="rId26"/>
    <p:sldId id="765" r:id="rId27"/>
    <p:sldId id="757" r:id="rId28"/>
    <p:sldId id="768" r:id="rId29"/>
    <p:sldId id="769" r:id="rId30"/>
    <p:sldId id="772" r:id="rId31"/>
    <p:sldId id="771" r:id="rId32"/>
    <p:sldId id="783" r:id="rId33"/>
    <p:sldId id="784" r:id="rId34"/>
    <p:sldId id="775" r:id="rId35"/>
    <p:sldId id="754" r:id="rId36"/>
    <p:sldId id="26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2" autoAdjust="0"/>
    <p:restoredTop sz="94095" autoAdjust="0"/>
  </p:normalViewPr>
  <p:slideViewPr>
    <p:cSldViewPr snapToGrid="0">
      <p:cViewPr varScale="1">
        <p:scale>
          <a:sx n="85" d="100"/>
          <a:sy n="85" d="100"/>
        </p:scale>
        <p:origin x="45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996AD-831B-4341-B785-32ACAF901D5C}" type="datetimeFigureOut">
              <a:rPr lang="en-SG" smtClean="0"/>
              <a:t>7/11/2019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7A6E5-2C19-44E0-AA21-C104ED7DB5F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74800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682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7713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rgbClr val="8B3D93"/>
                </a:solidFill>
              </a:defRPr>
            </a:lvl1pPr>
          </a:lstStyle>
          <a:p>
            <a:fld id="{C9B84AF2-C3F6-47F5-B497-B76D5C3C2AA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8EC95-D976-4638-BEB0-541A6DA653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46868"/>
            <a:ext cx="12192000" cy="4564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E77254-1F0E-4FA6-84E2-0A18E4283E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0000"/>
          <a:stretch/>
        </p:blipFill>
        <p:spPr>
          <a:xfrm>
            <a:off x="0" y="1146869"/>
            <a:ext cx="6096000" cy="45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2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352423FE-725C-4FCB-AAA6-8D7FDBE1D245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AA3D1A4E-DF59-43D7-9793-B21A95D503D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15784"/>
            <a:ext cx="12192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590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5CB0F-25A5-4E06-AC2B-99581CB81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E98477F0-DF45-488A-9F91-C11C1831FB7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7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E98477F0-DF45-488A-9F91-C11C1831FB7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25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05">
            <a:extLst>
              <a:ext uri="{FF2B5EF4-FFF2-40B4-BE49-F238E27FC236}">
                <a16:creationId xmlns:a16="http://schemas.microsoft.com/office/drawing/2014/main" id="{369AD57E-8D3A-4FDC-9451-22503EBBB432}"/>
              </a:ext>
            </a:extLst>
          </p:cNvPr>
          <p:cNvSpPr/>
          <p:nvPr userDrawn="1"/>
        </p:nvSpPr>
        <p:spPr>
          <a:xfrm>
            <a:off x="0" y="6446522"/>
            <a:ext cx="12192000" cy="411481"/>
          </a:xfrm>
          <a:prstGeom prst="rect">
            <a:avLst/>
          </a:prstGeom>
          <a:solidFill>
            <a:srgbClr val="EEECE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189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endParaRPr sz="1400" kern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  <a:sym typeface="Calibri"/>
            </a:endParaRPr>
          </a:p>
        </p:txBody>
      </p:sp>
      <p:sp>
        <p:nvSpPr>
          <p:cNvPr id="11" name="Shape 306">
            <a:extLst>
              <a:ext uri="{FF2B5EF4-FFF2-40B4-BE49-F238E27FC236}">
                <a16:creationId xmlns:a16="http://schemas.microsoft.com/office/drawing/2014/main" id="{0D0F101C-51AE-435B-AFE0-7CACD6B5F42E}"/>
              </a:ext>
            </a:extLst>
          </p:cNvPr>
          <p:cNvSpPr/>
          <p:nvPr userDrawn="1"/>
        </p:nvSpPr>
        <p:spPr>
          <a:xfrm>
            <a:off x="10256521" y="6441901"/>
            <a:ext cx="411481" cy="411481"/>
          </a:xfrm>
          <a:prstGeom prst="rect">
            <a:avLst/>
          </a:prstGeom>
          <a:solidFill>
            <a:srgbClr val="2FC9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57189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fld id="{69B33246-5370-4759-B49C-061E51DBB626}" type="slidenum">
              <a:rPr lang="en-GB" sz="1400" kern="0" smtClean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sym typeface="Calibri"/>
              </a:rPr>
              <a:pPr algn="ctr" defTabSz="457189"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t>‹#›</a:t>
            </a:fld>
            <a:endParaRPr sz="1400" kern="0" dirty="0">
              <a:solidFill>
                <a:schemeClr val="tx1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  <a:sym typeface="Calibri"/>
            </a:endParaRPr>
          </a:p>
        </p:txBody>
      </p:sp>
      <p:sp>
        <p:nvSpPr>
          <p:cNvPr id="12" name="Shape 310">
            <a:extLst>
              <a:ext uri="{FF2B5EF4-FFF2-40B4-BE49-F238E27FC236}">
                <a16:creationId xmlns:a16="http://schemas.microsoft.com/office/drawing/2014/main" id="{D602E2BB-968D-4AF1-8563-FC5DF380FF3D}"/>
              </a:ext>
            </a:extLst>
          </p:cNvPr>
          <p:cNvSpPr/>
          <p:nvPr userDrawn="1"/>
        </p:nvSpPr>
        <p:spPr>
          <a:xfrm>
            <a:off x="7549567" y="6508869"/>
            <a:ext cx="264408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100">
                <a:solidFill>
                  <a:srgbClr val="D5D1B8"/>
                </a:solidFill>
                <a:uFill>
                  <a:solidFill>
                    <a:srgbClr val="D5D1B8"/>
                  </a:solidFill>
                </a:uFill>
              </a:defRPr>
            </a:lvl1pPr>
          </a:lstStyle>
          <a:p>
            <a:pPr defTabSz="457189">
              <a:defRPr sz="1800">
                <a:solidFill>
                  <a:srgbClr val="000000"/>
                </a:solidFill>
                <a:uFillTx/>
              </a:defRPr>
            </a:pPr>
            <a:r>
              <a:rPr sz="1800" kern="0">
                <a:latin typeface="Calibri"/>
                <a:cs typeface="Calibri"/>
                <a:sym typeface="Calibri"/>
              </a:rPr>
              <a:t>page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092842-AEED-415B-81FF-9424BF0C94AA}"/>
              </a:ext>
            </a:extLst>
          </p:cNvPr>
          <p:cNvGrpSpPr/>
          <p:nvPr userDrawn="1"/>
        </p:nvGrpSpPr>
        <p:grpSpPr>
          <a:xfrm>
            <a:off x="4857442" y="288313"/>
            <a:ext cx="7639359" cy="307777"/>
            <a:chOff x="732652" y="-160155"/>
            <a:chExt cx="4474062" cy="3103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779987-C214-488C-9BF6-8043FF1E002E}"/>
                </a:ext>
              </a:extLst>
            </p:cNvPr>
            <p:cNvSpPr/>
            <p:nvPr/>
          </p:nvSpPr>
          <p:spPr>
            <a:xfrm>
              <a:off x="732652" y="-46325"/>
              <a:ext cx="2712960" cy="140615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6667892-14B7-4A32-A2F8-117B8AFEABDE}"/>
                </a:ext>
              </a:extLst>
            </p:cNvPr>
            <p:cNvSpPr/>
            <p:nvPr/>
          </p:nvSpPr>
          <p:spPr>
            <a:xfrm>
              <a:off x="4690065" y="-21899"/>
              <a:ext cx="128763" cy="116189"/>
            </a:xfrm>
            <a:prstGeom prst="rect">
              <a:avLst/>
            </a:prstGeom>
            <a:solidFill>
              <a:srgbClr val="464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9C7B2C-06F9-405D-8687-45788FB01E8C}"/>
                </a:ext>
              </a:extLst>
            </p:cNvPr>
            <p:cNvSpPr txBox="1"/>
            <p:nvPr/>
          </p:nvSpPr>
          <p:spPr>
            <a:xfrm>
              <a:off x="3495805" y="-160155"/>
              <a:ext cx="1710909" cy="310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140" dirty="0">
                  <a:solidFill>
                    <a:srgbClr val="464646"/>
                  </a:solidFill>
                  <a:latin typeface="Roboto Slab light" pitchFamily="2" charset="0"/>
                  <a:ea typeface="Roboto Slab light" pitchFamily="2" charset="0"/>
                </a:rPr>
                <a:t>Responsible Cyber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8509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32608-0F63-4CA9-AD83-5AF04B9E46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D42CF484-7C39-4484-A5B4-9917D840F159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091313A-830F-4E19-BE10-C0A27974FB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9647" y="1967007"/>
            <a:ext cx="4699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10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2821874F-9FC1-4641-9ACE-85786A05A71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C2C69-15A6-4E5C-BECF-AD77777D23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38196"/>
            <a:ext cx="12192000" cy="48000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E9D852A-6CEA-4F43-979F-7DCACA09E1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48664"/>
            <a:ext cx="4699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46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2821874F-9FC1-4641-9ACE-85786A05A71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C2C69-15A6-4E5C-BECF-AD77777D23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18777"/>
            <a:ext cx="12192000" cy="48000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E9D852A-6CEA-4F43-979F-7DCACA09E1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7730565" y="2002725"/>
            <a:ext cx="4695339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28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2821874F-9FC1-4641-9ACE-85786A05A71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C2C69-15A6-4E5C-BECF-AD77777D23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15784"/>
            <a:ext cx="12192000" cy="4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F73E1F-BEE1-4AB1-8586-010BBF279A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3711"/>
            <a:ext cx="4699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48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2821874F-9FC1-4641-9ACE-85786A05A71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C2C69-15A6-4E5C-BECF-AD77777D23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1455"/>
            <a:ext cx="12192001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39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2821874F-9FC1-4641-9ACE-85786A05A71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C2C69-15A6-4E5C-BECF-AD77777D23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215784"/>
            <a:ext cx="12192001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7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32608-0F63-4CA9-AD83-5AF04B9E46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D42CF484-7C39-4484-A5B4-9917D840F159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97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91C2B2C3-B2DF-4590-82F2-7E65D87725D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106E7300-3DDF-4413-89F0-AA008713212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15784"/>
            <a:ext cx="12192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330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352423FE-725C-4FCB-AAA6-8D7FDBE1D245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AA3D1A4E-DF59-43D7-9793-B21A95D503D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15784"/>
            <a:ext cx="12192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748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D5CB0F-25A5-4E06-AC2B-99581CB81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E98477F0-DF45-488A-9F91-C11C1831FB7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13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32608-0F63-4CA9-AD83-5AF04B9E46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D42CF484-7C39-4484-A5B4-9917D840F159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4091313A-830F-4E19-BE10-C0A27974FB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9647" y="1967007"/>
            <a:ext cx="4699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80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2821874F-9FC1-4641-9ACE-85786A05A71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C2C69-15A6-4E5C-BECF-AD77777D23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38196"/>
            <a:ext cx="12192000" cy="48000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E9D852A-6CEA-4F43-979F-7DCACA09E1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48664"/>
            <a:ext cx="4699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72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2821874F-9FC1-4641-9ACE-85786A05A71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C2C69-15A6-4E5C-BECF-AD77777D23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18777"/>
            <a:ext cx="12192000" cy="480000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E9D852A-6CEA-4F43-979F-7DCACA09E1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7730565" y="2002725"/>
            <a:ext cx="4695339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86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2821874F-9FC1-4641-9ACE-85786A05A71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C2C69-15A6-4E5C-BECF-AD77777D23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15784"/>
            <a:ext cx="12192000" cy="4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F73E1F-BEE1-4AB1-8586-010BBF279A8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3711"/>
            <a:ext cx="46990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6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2821874F-9FC1-4641-9ACE-85786A05A71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C2C69-15A6-4E5C-BECF-AD77777D23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191455"/>
            <a:ext cx="12192001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7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defRPr/>
            </a:lvl1pPr>
          </a:lstStyle>
          <a:p>
            <a:fld id="{2821874F-9FC1-4641-9ACE-85786A05A71B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CC2C69-15A6-4E5C-BECF-AD77777D2377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1215784"/>
            <a:ext cx="12192001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22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91C2B2C3-B2DF-4590-82F2-7E65D87725D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49888-8E47-4025-8067-BD808A748E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15385" y="115579"/>
            <a:ext cx="2278004" cy="898368"/>
          </a:xfrm>
          <a:prstGeom prst="rect">
            <a:avLst/>
          </a:prstGeom>
        </p:spPr>
      </p:pic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106E7300-3DDF-4413-89F0-AA008713212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215784"/>
            <a:ext cx="12192000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62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/>
            <a:fld id="{00000000-1234-1234-1234-123412341234}" type="slidenum">
              <a:rPr lang="en" sz="1333" smtClean="0">
                <a:solidFill>
                  <a:schemeClr val="dk2"/>
                </a:solidFill>
              </a:rPr>
              <a:pPr algn="r"/>
              <a:t>‹#›</a:t>
            </a:fld>
            <a:endParaRPr lang="en" sz="1333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231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1A3E62-0F4C-4E1D-A6AC-E4433900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EC5F0-7E32-4C61-A48F-AAF695D7C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068A4-4C3E-4FDE-97E5-49FA61FFF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493B5-EAF0-4449-BC24-E3402EA489A2}" type="datetime1">
              <a:rPr lang="en-GB" smtClean="0"/>
              <a:t>07/11/2019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020C7-FB7C-4B1A-A95C-04FE95327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www.soil2glass.io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B1051-8FDE-4BAF-B76D-140EC398D7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960C9-CF1A-484F-8AC8-283E837D0A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15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9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9FBF6A-4C2B-4649-A76A-CDA2B8C98534}"/>
              </a:ext>
            </a:extLst>
          </p:cNvPr>
          <p:cNvSpPr/>
          <p:nvPr/>
        </p:nvSpPr>
        <p:spPr>
          <a:xfrm>
            <a:off x="0" y="6570742"/>
            <a:ext cx="1423788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defRPr/>
            </a:pPr>
            <a:r>
              <a:rPr lang="en-SG" sz="1067" kern="0" dirty="0">
                <a:solidFill>
                  <a:srgbClr val="FFFFFF"/>
                </a:solidFill>
                <a:latin typeface="Montserrat-Regular"/>
                <a:cs typeface="Arial"/>
                <a:sym typeface="Arial"/>
              </a:rPr>
              <a:t>ALL RIGHTS RESERVED</a:t>
            </a:r>
            <a:endParaRPr lang="en-SG" sz="10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E1E026-533A-431C-9FD8-4409ED3ED617}"/>
              </a:ext>
            </a:extLst>
          </p:cNvPr>
          <p:cNvSpPr/>
          <p:nvPr/>
        </p:nvSpPr>
        <p:spPr>
          <a:xfrm>
            <a:off x="116542" y="1319562"/>
            <a:ext cx="1091901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sz="4000" b="1" kern="0" dirty="0">
                <a:solidFill>
                  <a:srgbClr val="FFFFFF"/>
                </a:solidFill>
                <a:latin typeface="Open Sans"/>
                <a:cs typeface="Arial"/>
                <a:sym typeface="Arial"/>
              </a:rPr>
              <a:t>How To Start The Change For A DevOps Team In A Large Enterprise</a:t>
            </a:r>
          </a:p>
        </p:txBody>
      </p:sp>
      <p:sp>
        <p:nvSpPr>
          <p:cNvPr id="18" name="wanderlust">
            <a:extLst>
              <a:ext uri="{FF2B5EF4-FFF2-40B4-BE49-F238E27FC236}">
                <a16:creationId xmlns:a16="http://schemas.microsoft.com/office/drawing/2014/main" id="{B87B7265-BD5F-4290-BC53-CF220152F514}"/>
              </a:ext>
            </a:extLst>
          </p:cNvPr>
          <p:cNvSpPr txBox="1">
            <a:spLocks/>
          </p:cNvSpPr>
          <p:nvPr/>
        </p:nvSpPr>
        <p:spPr>
          <a:xfrm>
            <a:off x="5856400" y="5339636"/>
            <a:ext cx="6091391" cy="1231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 marL="0" marR="0" indent="0" algn="ctr" defTabSz="309563" latinLnBrk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50" b="0" i="0" u="none" strike="noStrike" cap="none" spc="-129" baseline="0">
                <a:ln>
                  <a:noFill/>
                </a:ln>
                <a:solidFill>
                  <a:srgbClr val="1D1D1D"/>
                </a:solidFill>
                <a:uFillTx/>
                <a:latin typeface="Dirty Headline"/>
                <a:ea typeface="Dirty Headline"/>
                <a:cs typeface="Dirty Headline"/>
                <a:sym typeface="Dirty Headline"/>
              </a:defRPr>
            </a:lvl1pPr>
            <a:lvl2pPr marL="585788" marR="0" indent="-300038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752475" marR="0" indent="-300038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919163" marR="0" indent="-300038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1085850" marR="0" indent="-300038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  <a:lvl6pPr marL="1219200" marR="0" indent="-300038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6pPr>
            <a:lvl7pPr marL="1352550" marR="0" indent="-300038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7pPr>
            <a:lvl8pPr marL="1485900" marR="0" indent="-300038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8pPr>
            <a:lvl9pPr marL="1619250" marR="0" indent="-300038" algn="l" defTabSz="309563" latinLnBrk="0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Tx/>
              <a:buSzPct val="171000"/>
              <a:buFontTx/>
              <a:buChar char="•"/>
              <a:tabLst/>
              <a:defRPr sz="21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9pPr>
          </a:lstStyle>
          <a:p>
            <a:pPr algn="r" defTabSz="1219170">
              <a:lnSpc>
                <a:spcPct val="100000"/>
              </a:lnSpc>
              <a:defRPr sz="17200" spc="-343">
                <a:solidFill>
                  <a:srgbClr val="E9E9EA"/>
                </a:solidFill>
                <a:latin typeface="Dirty Headline"/>
                <a:ea typeface="Dirty Headline"/>
                <a:cs typeface="Dirty Headline"/>
                <a:sym typeface="Dirty Headline"/>
              </a:defRPr>
            </a:pPr>
            <a:r>
              <a:rPr lang="en-GB" sz="1600" kern="0" spc="333" dirty="0">
                <a:solidFill>
                  <a:srgbClr val="FFFFFF"/>
                </a:solidFill>
                <a:latin typeface="Avenir Roman"/>
                <a:ea typeface="+mn-ea"/>
                <a:cs typeface="Arial" panose="020B0604020202020204" pitchFamily="34" charset="0"/>
                <a:sym typeface="Montserrat Light"/>
              </a:rPr>
              <a:t>Managing Director I CISO On Demand I CyberFeminist I CISSP I PhD </a:t>
            </a:r>
          </a:p>
          <a:p>
            <a:pPr algn="r" defTabSz="1219170">
              <a:lnSpc>
                <a:spcPct val="100000"/>
              </a:lnSpc>
              <a:defRPr sz="17200" spc="-343">
                <a:solidFill>
                  <a:srgbClr val="E9E9EA"/>
                </a:solidFill>
                <a:latin typeface="Dirty Headline"/>
                <a:ea typeface="Dirty Headline"/>
                <a:cs typeface="Dirty Headline"/>
                <a:sym typeface="Dirty Headline"/>
              </a:defRPr>
            </a:pPr>
            <a:endParaRPr lang="en-GB" sz="1600" kern="0" spc="333" dirty="0">
              <a:solidFill>
                <a:srgbClr val="FFFFFF"/>
              </a:solidFill>
              <a:latin typeface="Avenir Roman"/>
              <a:ea typeface="+mn-ea"/>
              <a:cs typeface="Arial" panose="020B0604020202020204" pitchFamily="34" charset="0"/>
              <a:sym typeface="Montserrat Light"/>
            </a:endParaRPr>
          </a:p>
          <a:p>
            <a:pPr algn="r" defTabSz="1219170">
              <a:lnSpc>
                <a:spcPct val="100000"/>
              </a:lnSpc>
              <a:defRPr sz="17200" spc="-343">
                <a:solidFill>
                  <a:srgbClr val="E9E9EA"/>
                </a:solidFill>
                <a:latin typeface="Dirty Headline"/>
                <a:ea typeface="Dirty Headline"/>
                <a:cs typeface="Dirty Headline"/>
                <a:sym typeface="Dirty Headline"/>
              </a:defRPr>
            </a:pPr>
            <a:r>
              <a:rPr lang="en-GB" sz="1600" kern="0" spc="333" dirty="0">
                <a:solidFill>
                  <a:srgbClr val="FFFFFF"/>
                </a:solidFill>
                <a:latin typeface="Avenir Roman"/>
                <a:ea typeface="+mn-ea"/>
                <a:cs typeface="Arial" panose="020B0604020202020204" pitchFamily="34" charset="0"/>
                <a:sym typeface="Montserrat Light"/>
              </a:rPr>
              <a:t>Responsible Cyber Pte. Ltd. I </a:t>
            </a:r>
            <a:r>
              <a:rPr lang="en-GB" sz="1600" kern="0" spc="333" dirty="0" err="1">
                <a:solidFill>
                  <a:srgbClr val="FFFFFF"/>
                </a:solidFill>
                <a:latin typeface="Avenir Roman"/>
                <a:ea typeface="+mn-ea"/>
                <a:cs typeface="Arial" panose="020B0604020202020204" pitchFamily="34" charset="0"/>
                <a:sym typeface="Montserrat Light"/>
              </a:rPr>
              <a:t>Secucial</a:t>
            </a:r>
            <a:r>
              <a:rPr lang="en-GB" sz="1600" kern="0" spc="333" dirty="0">
                <a:solidFill>
                  <a:srgbClr val="FFFFFF"/>
                </a:solidFill>
                <a:latin typeface="Avenir Roman"/>
                <a:ea typeface="+mn-ea"/>
                <a:cs typeface="Arial" panose="020B0604020202020204" pitchFamily="34" charset="0"/>
                <a:sym typeface="Montserrat Light"/>
              </a:rPr>
              <a:t> Pte. Ltd. </a:t>
            </a:r>
          </a:p>
          <a:p>
            <a:pPr algn="r" defTabSz="1219170">
              <a:lnSpc>
                <a:spcPct val="100000"/>
              </a:lnSpc>
              <a:defRPr sz="17200" spc="-343">
                <a:solidFill>
                  <a:srgbClr val="E9E9EA"/>
                </a:solidFill>
                <a:latin typeface="Dirty Headline"/>
                <a:ea typeface="Dirty Headline"/>
                <a:cs typeface="Dirty Headline"/>
                <a:sym typeface="Dirty Headline"/>
              </a:defRPr>
            </a:pPr>
            <a:r>
              <a:rPr lang="en-GB" sz="1600" kern="0" spc="333" dirty="0">
                <a:solidFill>
                  <a:srgbClr val="FFFFFF"/>
                </a:solidFill>
                <a:latin typeface="Avenir Roman"/>
                <a:ea typeface="+mn-ea"/>
                <a:cs typeface="Arial" panose="020B0604020202020204" pitchFamily="34" charset="0"/>
                <a:sym typeface="Montserrat Light"/>
              </a:rPr>
              <a:t>@m49D4ch3lly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6E5B03-A070-4667-A11A-99880AE81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9" y="2643001"/>
            <a:ext cx="6362779" cy="3340459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087B66-87F3-4AAB-BA42-5FE8931710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98477F0-DF45-488A-9F91-C11C1831FB7B}" type="slidenum">
              <a:rPr lang="en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6C8962-1528-4725-8FF6-B959E8099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EF458C-7927-4EE0-BB3E-BE7898FFAF4B}"/>
              </a:ext>
            </a:extLst>
          </p:cNvPr>
          <p:cNvSpPr/>
          <p:nvPr/>
        </p:nvSpPr>
        <p:spPr>
          <a:xfrm>
            <a:off x="276367" y="1272242"/>
            <a:ext cx="11523284" cy="45771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 marL="457189" indent="-457189" algn="r" fontAlgn="base">
              <a:lnSpc>
                <a:spcPct val="200000"/>
              </a:lnSpc>
              <a:buClr>
                <a:schemeClr val="bg1"/>
              </a:buClr>
              <a:buSzPct val="78571"/>
              <a:buFont typeface="Wingdings" panose="05000000000000000000" pitchFamily="2" charset="2"/>
              <a:buChar char="q"/>
            </a:pPr>
            <a:endParaRPr lang="en-SG" sz="2133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bg1"/>
              </a:solidFill>
            </a:endParaRPr>
          </a:p>
          <a:p>
            <a:pPr marL="990575" lvl="3" indent="-380990" algn="r" fontAlgn="base">
              <a:lnSpc>
                <a:spcPct val="25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q"/>
            </a:pPr>
            <a:r>
              <a:rPr lang="en-GB" sz="2133" dirty="0">
                <a:solidFill>
                  <a:schemeClr val="bg1"/>
                </a:solidFill>
              </a:rPr>
              <a:t>Infrastructure/Security</a:t>
            </a:r>
          </a:p>
          <a:p>
            <a:pPr marL="990575" lvl="3" indent="-380990" algn="r" fontAlgn="base">
              <a:lnSpc>
                <a:spcPct val="25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q"/>
            </a:pPr>
            <a:r>
              <a:rPr lang="en-GB" sz="2133" dirty="0">
                <a:solidFill>
                  <a:schemeClr val="bg1"/>
                </a:solidFill>
              </a:rPr>
              <a:t>Employees</a:t>
            </a:r>
          </a:p>
          <a:p>
            <a:pPr marL="990575" lvl="3" indent="-380990" algn="r" fontAlgn="base">
              <a:lnSpc>
                <a:spcPct val="25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q"/>
            </a:pPr>
            <a:r>
              <a:rPr lang="en-GB" sz="2133" dirty="0">
                <a:solidFill>
                  <a:schemeClr val="bg1"/>
                </a:solidFill>
              </a:rPr>
              <a:t>Service Level Agreements</a:t>
            </a:r>
          </a:p>
          <a:p>
            <a:pPr marL="990575" lvl="3" indent="-380990" algn="r" fontAlgn="base">
              <a:lnSpc>
                <a:spcPct val="25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q"/>
            </a:pPr>
            <a:r>
              <a:rPr lang="en-GB" sz="2133" dirty="0">
                <a:solidFill>
                  <a:schemeClr val="bg1"/>
                </a:solidFill>
              </a:rPr>
              <a:t>Data Protection,  Access and Location</a:t>
            </a:r>
          </a:p>
          <a:p>
            <a:pPr marL="990575" lvl="3" indent="-380990" algn="r" fontAlgn="base">
              <a:lnSpc>
                <a:spcPct val="25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q"/>
            </a:pPr>
            <a:r>
              <a:rPr lang="en-GB" sz="2133" dirty="0">
                <a:solidFill>
                  <a:schemeClr val="bg1"/>
                </a:solidFill>
              </a:rPr>
              <a:t>Business Alignment and Support  </a:t>
            </a:r>
          </a:p>
          <a:p>
            <a:pPr marL="990575" lvl="3" indent="-380990" algn="r" fontAlgn="base">
              <a:lnSpc>
                <a:spcPct val="250000"/>
              </a:lnSpc>
              <a:buClr>
                <a:schemeClr val="bg1"/>
              </a:buClr>
              <a:buSzPct val="90000"/>
              <a:buFont typeface="Wingdings" panose="05000000000000000000" pitchFamily="2" charset="2"/>
              <a:buChar char="q"/>
            </a:pPr>
            <a:r>
              <a:rPr lang="en-GB" sz="2133" dirty="0">
                <a:solidFill>
                  <a:schemeClr val="bg1"/>
                </a:solidFill>
              </a:rPr>
              <a:t>Vendor Relationship Management</a:t>
            </a:r>
          </a:p>
          <a:p>
            <a:pPr marL="342900" indent="-342900" algn="r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GB" sz="2400" dirty="0">
              <a:solidFill>
                <a:schemeClr val="bg1"/>
              </a:solidFill>
            </a:endParaRPr>
          </a:p>
          <a:p>
            <a:pPr marL="342900" indent="-342900" algn="r">
              <a:lnSpc>
                <a:spcPct val="200000"/>
              </a:lnSpc>
              <a:buClr>
                <a:schemeClr val="bg1"/>
              </a:buClr>
              <a:buFont typeface="Wingdings" panose="05000000000000000000" pitchFamily="2" charset="2"/>
              <a:buChar char="q"/>
            </a:pPr>
            <a:endParaRPr lang="en-SG" sz="2133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5783AD1-1F9B-4253-8B58-BED031BD1060}"/>
              </a:ext>
            </a:extLst>
          </p:cNvPr>
          <p:cNvSpPr txBox="1">
            <a:spLocks/>
          </p:cNvSpPr>
          <p:nvPr/>
        </p:nvSpPr>
        <p:spPr>
          <a:xfrm>
            <a:off x="627521" y="92946"/>
            <a:ext cx="10780707" cy="11263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cap="small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Risks Demystification</a:t>
            </a:r>
          </a:p>
        </p:txBody>
      </p:sp>
    </p:spTree>
    <p:extLst>
      <p:ext uri="{BB962C8B-B14F-4D97-AF65-F5344CB8AC3E}">
        <p14:creationId xmlns:p14="http://schemas.microsoft.com/office/powerpoint/2010/main" val="2789522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163649" y="0"/>
            <a:ext cx="2480805" cy="67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5B2D5"/>
                </a:solidFill>
                <a:effectLst/>
                <a:uLnTx/>
                <a:uFillTx/>
                <a:latin typeface="Montserrat Semi Bold"/>
                <a:ea typeface="+mn-ea"/>
                <a:cs typeface="Arial"/>
                <a:sym typeface="Bree Serif"/>
              </a:rPr>
              <a:t>The Problem</a:t>
            </a:r>
          </a:p>
        </p:txBody>
      </p:sp>
      <p:pic>
        <p:nvPicPr>
          <p:cNvPr id="14" name="Picture 2" descr="Image result for cyber domain map">
            <a:extLst>
              <a:ext uri="{FF2B5EF4-FFF2-40B4-BE49-F238E27FC236}">
                <a16:creationId xmlns:a16="http://schemas.microsoft.com/office/drawing/2014/main" id="{B8A27EFF-FC5E-4AE2-BE12-F076C918D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" b="11909"/>
          <a:stretch/>
        </p:blipFill>
        <p:spPr bwMode="auto">
          <a:xfrm>
            <a:off x="41600" y="43543"/>
            <a:ext cx="12150400" cy="6737771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8573315-EF83-4B5A-8E34-9D3343F287E8}"/>
              </a:ext>
            </a:extLst>
          </p:cNvPr>
          <p:cNvGrpSpPr/>
          <p:nvPr/>
        </p:nvGrpSpPr>
        <p:grpSpPr>
          <a:xfrm>
            <a:off x="326571" y="2477269"/>
            <a:ext cx="2812867" cy="2920643"/>
            <a:chOff x="6828608" y="2915361"/>
            <a:chExt cx="2109650" cy="2190482"/>
          </a:xfrm>
        </p:grpSpPr>
        <p:pic>
          <p:nvPicPr>
            <p:cNvPr id="8" name="Picture 4" descr="Image result for do you know">
              <a:extLst>
                <a:ext uri="{FF2B5EF4-FFF2-40B4-BE49-F238E27FC236}">
                  <a16:creationId xmlns:a16="http://schemas.microsoft.com/office/drawing/2014/main" id="{C2CE7784-E3B0-4529-9405-9109AD806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0380" y="2915361"/>
              <a:ext cx="2070955" cy="2070955"/>
            </a:xfrm>
            <a:prstGeom prst="rect">
              <a:avLst/>
            </a:prstGeom>
            <a:ln w="38100" cap="sq">
              <a:solidFill>
                <a:srgbClr val="7030A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03584C-891F-4A42-9103-3E7BB6060F95}"/>
                </a:ext>
              </a:extLst>
            </p:cNvPr>
            <p:cNvSpPr/>
            <p:nvPr/>
          </p:nvSpPr>
          <p:spPr>
            <a:xfrm>
              <a:off x="6828608" y="4688876"/>
              <a:ext cx="2109650" cy="41696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6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Where to 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1544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163649" y="0"/>
            <a:ext cx="2480805" cy="679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uFillTx/>
              </a:defRPr>
            </a:pPr>
            <a:r>
              <a:rPr kumimoji="0" sz="3600" b="0" i="0" u="none" strike="noStrike" kern="0" cap="none" spc="0" normalizeH="0" baseline="0" noProof="0" dirty="0">
                <a:ln>
                  <a:noFill/>
                </a:ln>
                <a:solidFill>
                  <a:srgbClr val="05B2D5"/>
                </a:solidFill>
                <a:effectLst/>
                <a:uLnTx/>
                <a:uFillTx/>
                <a:latin typeface="Montserrat Semi Bold"/>
                <a:ea typeface="+mn-ea"/>
                <a:cs typeface="Arial"/>
                <a:sym typeface="Bree Serif"/>
              </a:rPr>
              <a:t>The Problem</a:t>
            </a:r>
          </a:p>
        </p:txBody>
      </p:sp>
      <p:pic>
        <p:nvPicPr>
          <p:cNvPr id="7" name="Picture 4" descr="Related image">
            <a:extLst>
              <a:ext uri="{FF2B5EF4-FFF2-40B4-BE49-F238E27FC236}">
                <a16:creationId xmlns:a16="http://schemas.microsoft.com/office/drawing/2014/main" id="{A5FCEA29-87B3-4D91-942E-95330270D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" t="11699" r="901" b="6275"/>
          <a:stretch/>
        </p:blipFill>
        <p:spPr bwMode="auto">
          <a:xfrm>
            <a:off x="1" y="1"/>
            <a:ext cx="12116393" cy="6820308"/>
          </a:xfrm>
          <a:prstGeom prst="rect">
            <a:avLst/>
          </a:prstGeom>
          <a:ln w="38100" cap="sq">
            <a:solidFill>
              <a:srgbClr val="7030A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73A4653-4E75-4894-8CE6-464211719814}"/>
              </a:ext>
            </a:extLst>
          </p:cNvPr>
          <p:cNvGrpSpPr/>
          <p:nvPr/>
        </p:nvGrpSpPr>
        <p:grpSpPr>
          <a:xfrm>
            <a:off x="4603931" y="1918469"/>
            <a:ext cx="2812867" cy="2920643"/>
            <a:chOff x="6828608" y="2915361"/>
            <a:chExt cx="2109650" cy="2190482"/>
          </a:xfrm>
        </p:grpSpPr>
        <p:pic>
          <p:nvPicPr>
            <p:cNvPr id="9" name="Picture 4" descr="Image result for do you know">
              <a:extLst>
                <a:ext uri="{FF2B5EF4-FFF2-40B4-BE49-F238E27FC236}">
                  <a16:creationId xmlns:a16="http://schemas.microsoft.com/office/drawing/2014/main" id="{8DEBA9A1-7401-4115-9068-2FF1A353F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0380" y="2915361"/>
              <a:ext cx="2070955" cy="2070955"/>
            </a:xfrm>
            <a:prstGeom prst="rect">
              <a:avLst/>
            </a:prstGeom>
            <a:ln w="38100" cap="sq">
              <a:solidFill>
                <a:srgbClr val="7030A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EB69FC-1E19-4218-B123-1E2F00DE6DA5}"/>
                </a:ext>
              </a:extLst>
            </p:cNvPr>
            <p:cNvSpPr/>
            <p:nvPr/>
          </p:nvSpPr>
          <p:spPr>
            <a:xfrm>
              <a:off x="6828608" y="4688876"/>
              <a:ext cx="2109650" cy="416967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6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What to Choose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5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3A7B2C-D168-482E-B36B-8E6E52C082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14</a:t>
            </a:fld>
            <a:endParaRPr lang="en" dirty="0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C5B1A82-7EF0-48AC-97C7-5A89D43AA4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80" y="0"/>
            <a:ext cx="9690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2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BC7ADE-9C69-4454-8AD4-2A5A403E69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4E3F1-AB06-43B0-BA4C-FC39D15F60E1}"/>
              </a:ext>
            </a:extLst>
          </p:cNvPr>
          <p:cNvSpPr txBox="1"/>
          <p:nvPr/>
        </p:nvSpPr>
        <p:spPr>
          <a:xfrm>
            <a:off x="2004496" y="2963791"/>
            <a:ext cx="872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DevSec .. What ? </a:t>
            </a:r>
          </a:p>
        </p:txBody>
      </p:sp>
    </p:spTree>
    <p:extLst>
      <p:ext uri="{BB962C8B-B14F-4D97-AF65-F5344CB8AC3E}">
        <p14:creationId xmlns:p14="http://schemas.microsoft.com/office/powerpoint/2010/main" val="3804786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C2F1DB-9526-4C2D-941E-A69BC0D117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16</a:t>
            </a:fld>
            <a:endParaRPr lang="e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B1207B-4C27-4108-A823-9A064E8E4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39"/>
          <a:stretch/>
        </p:blipFill>
        <p:spPr>
          <a:xfrm>
            <a:off x="-18261" y="959223"/>
            <a:ext cx="12210261" cy="54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4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10607-0090-4396-AF7D-F992217D0D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17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E603B4-E618-4E55-BA2B-1BA68CF16903}"/>
              </a:ext>
            </a:extLst>
          </p:cNvPr>
          <p:cNvSpPr txBox="1"/>
          <p:nvPr/>
        </p:nvSpPr>
        <p:spPr>
          <a:xfrm>
            <a:off x="1594921" y="3044279"/>
            <a:ext cx="9501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Perhaps Start at The Beginning ?</a:t>
            </a:r>
          </a:p>
        </p:txBody>
      </p:sp>
    </p:spTree>
    <p:extLst>
      <p:ext uri="{BB962C8B-B14F-4D97-AF65-F5344CB8AC3E}">
        <p14:creationId xmlns:p14="http://schemas.microsoft.com/office/powerpoint/2010/main" val="3092079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D10607-0090-4396-AF7D-F992217D0D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18</a:t>
            </a:fld>
            <a:endParaRPr lang="en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76D7B53-895B-497B-8474-CBE978F2CBF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0"/>
            <a:ext cx="826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6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324D1D-4B1F-4217-BDCE-772FFC5913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19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63B0E-3A30-471A-9FF8-B07281B98396}"/>
              </a:ext>
            </a:extLst>
          </p:cNvPr>
          <p:cNvSpPr txBox="1"/>
          <p:nvPr/>
        </p:nvSpPr>
        <p:spPr>
          <a:xfrm>
            <a:off x="0" y="2521269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Build a Community … and Make Your Teams Own Security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6B168A-1C80-4B85-8537-E13DB3136C52}"/>
              </a:ext>
            </a:extLst>
          </p:cNvPr>
          <p:cNvSpPr/>
          <p:nvPr/>
        </p:nvSpPr>
        <p:spPr>
          <a:xfrm>
            <a:off x="0" y="4081681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cap="small" dirty="0">
                <a:solidFill>
                  <a:schemeClr val="bg1"/>
                </a:solidFill>
                <a:latin typeface="Roboto"/>
              </a:rPr>
              <a:t>Empower your teams to own security and get good at it</a:t>
            </a:r>
            <a:endParaRPr lang="en-SG" sz="2400" cap="small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3568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747E400-F26E-472C-AE7D-54BC2353F614}"/>
              </a:ext>
            </a:extLst>
          </p:cNvPr>
          <p:cNvGrpSpPr/>
          <p:nvPr/>
        </p:nvGrpSpPr>
        <p:grpSpPr>
          <a:xfrm>
            <a:off x="681724" y="266792"/>
            <a:ext cx="10903635" cy="5720734"/>
            <a:chOff x="250263" y="-512728"/>
            <a:chExt cx="12252354" cy="629900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C2014A-8F6F-49DA-B5AD-DA3B63C00D60}"/>
                </a:ext>
              </a:extLst>
            </p:cNvPr>
            <p:cNvSpPr txBox="1"/>
            <p:nvPr/>
          </p:nvSpPr>
          <p:spPr>
            <a:xfrm>
              <a:off x="250263" y="-512728"/>
              <a:ext cx="3733032" cy="508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>
                <a:spcBef>
                  <a:spcPct val="0"/>
                </a:spcBef>
                <a:defRPr/>
              </a:pPr>
              <a:r>
                <a:rPr lang="en-US" sz="2400" b="1" cap="small" dirty="0">
                  <a:solidFill>
                    <a:schemeClr val="bg1"/>
                  </a:solidFill>
                  <a:latin typeface="Roboto"/>
                </a:rPr>
                <a:t>My Career So Far ….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2A35FA5-AF1A-476F-8D61-6A9E2B351E3E}"/>
                </a:ext>
              </a:extLst>
            </p:cNvPr>
            <p:cNvGrpSpPr/>
            <p:nvPr/>
          </p:nvGrpSpPr>
          <p:grpSpPr>
            <a:xfrm>
              <a:off x="611665" y="2247482"/>
              <a:ext cx="11075005" cy="2027318"/>
              <a:chOff x="486052" y="2441448"/>
              <a:chExt cx="11075005" cy="2027318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95C204D-FF63-4A16-A65D-7F84F6F4DFAC}"/>
                  </a:ext>
                </a:extLst>
              </p:cNvPr>
              <p:cNvGrpSpPr/>
              <p:nvPr/>
            </p:nvGrpSpPr>
            <p:grpSpPr>
              <a:xfrm>
                <a:off x="3434491" y="2441448"/>
                <a:ext cx="8126566" cy="2027318"/>
                <a:chOff x="976292" y="2056569"/>
                <a:chExt cx="10061387" cy="2684695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B7CB2C64-4EC7-4172-A8F4-C9D1B8F21DFD}"/>
                    </a:ext>
                  </a:extLst>
                </p:cNvPr>
                <p:cNvGrpSpPr/>
                <p:nvPr/>
              </p:nvGrpSpPr>
              <p:grpSpPr>
                <a:xfrm>
                  <a:off x="976292" y="2056569"/>
                  <a:ext cx="6288534" cy="2669704"/>
                  <a:chOff x="1631251" y="2348998"/>
                  <a:chExt cx="5397899" cy="2204726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5624F746-B3C3-419C-8930-D122D5A2817C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2"/>
                  <a:srcRect l="5429" r="5598"/>
                  <a:stretch/>
                </p:blipFill>
                <p:spPr>
                  <a:xfrm>
                    <a:off x="1631251" y="2348998"/>
                    <a:ext cx="2160000" cy="2160000"/>
                  </a:xfrm>
                  <a:prstGeom prst="ellipse">
                    <a:avLst/>
                  </a:prstGeom>
                  <a:ln>
                    <a:noFill/>
                  </a:ln>
                  <a:effectLst>
                    <a:outerShdw blurRad="149987" dist="250190" dir="8460000" algn="ctr">
                      <a:srgbClr val="000000">
                        <a:alpha val="28000"/>
                      </a:srgbClr>
                    </a:outerShdw>
                    <a:reflection blurRad="12700" stA="30000" endPos="30000" dist="5000" dir="5400000" sy="-100000" algn="bl" rotWithShape="0"/>
                  </a:effectLst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500000"/>
                    </a:lightRig>
                  </a:scene3d>
                  <a:sp3d prstMaterial="metal">
                    <a:bevelT w="88900" h="88900"/>
                  </a:sp3d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C7B56185-5CCD-42A4-B3B1-579D0C2A8936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382" t="-176" r="5378" b="4886"/>
                  <a:stretch/>
                </p:blipFill>
                <p:spPr>
                  <a:xfrm rot="5400000">
                    <a:off x="4846790" y="2371364"/>
                    <a:ext cx="2204724" cy="2159996"/>
                  </a:xfrm>
                  <a:prstGeom prst="ellipse">
                    <a:avLst/>
                  </a:prstGeom>
                  <a:ln>
                    <a:noFill/>
                  </a:ln>
                  <a:effectLst>
                    <a:outerShdw blurRad="149987" dist="250190" dir="8460000" algn="ctr">
                      <a:srgbClr val="000000">
                        <a:alpha val="28000"/>
                      </a:srgbClr>
                    </a:outerShdw>
                    <a:reflection blurRad="12700" stA="30000" endPos="30000" dist="5000" dir="5400000" sy="-100000" algn="bl" rotWithShape="0"/>
                  </a:effectLst>
                  <a:scene3d>
                    <a:camera prst="orthographicFront">
                      <a:rot lat="0" lon="0" rev="0"/>
                    </a:camera>
                    <a:lightRig rig="contrasting" dir="t">
                      <a:rot lat="0" lon="0" rev="1500000"/>
                    </a:lightRig>
                  </a:scene3d>
                  <a:sp3d prstMaterial="metal">
                    <a:bevelT w="88900" h="88900"/>
                  </a:sp3d>
                </p:spPr>
              </p:pic>
            </p:grp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22B8C21-5D73-4872-8619-732C39575F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277" r="7210" b="10223"/>
                <a:stretch/>
              </p:blipFill>
              <p:spPr>
                <a:xfrm>
                  <a:off x="8506690" y="2056574"/>
                  <a:ext cx="2530989" cy="2684690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149987" dist="250190" dir="8460000" algn="ctr">
                    <a:srgbClr val="000000">
                      <a:alpha val="28000"/>
                    </a:srgbClr>
                  </a:outerShdw>
                  <a:reflection blurRad="12700" stA="30000" endPos="30000" dist="5000" dir="5400000" sy="-100000" algn="bl" rotWithShape="0"/>
                </a:effectLst>
                <a:scene3d>
                  <a:camera prst="orthographicFront">
                    <a:rot lat="0" lon="0" rev="0"/>
                  </a:camera>
                  <a:lightRig rig="contrasting" dir="t">
                    <a:rot lat="0" lon="0" rev="1500000"/>
                  </a:lightRig>
                </a:scene3d>
                <a:sp3d prstMaterial="metal">
                  <a:bevelT w="88900" h="88900"/>
                </a:sp3d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69A91B6-029D-404E-AA1B-0586CC670D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88" r="14031"/>
              <a:stretch/>
            </p:blipFill>
            <p:spPr>
              <a:xfrm>
                <a:off x="486052" y="2441449"/>
                <a:ext cx="2016000" cy="1999276"/>
              </a:xfrm>
              <a:prstGeom prst="ellipse">
                <a:avLst/>
              </a:prstGeom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  <a:reflection blurRad="12700" stA="30000" endPos="30000" dist="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</p:pic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CDB53785-13A1-4DAB-ACE6-A49132D20DB1}"/>
                </a:ext>
              </a:extLst>
            </p:cNvPr>
            <p:cNvSpPr/>
            <p:nvPr/>
          </p:nvSpPr>
          <p:spPr>
            <a:xfrm>
              <a:off x="2762412" y="3112655"/>
              <a:ext cx="675264" cy="316345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49EA780-334E-4B22-8E96-05C63440306F}"/>
                </a:ext>
              </a:extLst>
            </p:cNvPr>
            <p:cNvSpPr/>
            <p:nvPr/>
          </p:nvSpPr>
          <p:spPr>
            <a:xfrm>
              <a:off x="5744234" y="3112655"/>
              <a:ext cx="675264" cy="316345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F91983F-EE71-4FC4-B889-1976B1D6CC60}"/>
                </a:ext>
              </a:extLst>
            </p:cNvPr>
            <p:cNvSpPr/>
            <p:nvPr/>
          </p:nvSpPr>
          <p:spPr>
            <a:xfrm>
              <a:off x="8853146" y="3097311"/>
              <a:ext cx="675264" cy="316345"/>
            </a:xfrm>
            <a:prstGeom prst="rightArrow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19CBE3A-C0EA-414E-9C63-C8EC0A3ADCE1}"/>
                </a:ext>
              </a:extLst>
            </p:cNvPr>
            <p:cNvSpPr/>
            <p:nvPr/>
          </p:nvSpPr>
          <p:spPr>
            <a:xfrm>
              <a:off x="343710" y="4870081"/>
              <a:ext cx="2595463" cy="916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GB" sz="1200" b="1" spc="100" dirty="0">
                  <a:solidFill>
                    <a:schemeClr val="bg1"/>
                  </a:solidFill>
                  <a:latin typeface="+mj-lt"/>
                </a:rPr>
                <a:t>Failing modelling career / Ongoing PhD</a:t>
              </a:r>
              <a:endParaRPr lang="en-GB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4B1733-1424-46CB-B88E-ED57CF44D325}"/>
                </a:ext>
              </a:extLst>
            </p:cNvPr>
            <p:cNvSpPr/>
            <p:nvPr/>
          </p:nvSpPr>
          <p:spPr>
            <a:xfrm>
              <a:off x="3201933" y="4870080"/>
              <a:ext cx="2519468" cy="916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GB" sz="1200" b="1" spc="100" dirty="0">
                  <a:solidFill>
                    <a:schemeClr val="bg1"/>
                  </a:solidFill>
                  <a:latin typeface="+mj-lt"/>
                </a:rPr>
                <a:t>IT/Security Consultant &amp; Trainer</a:t>
              </a:r>
              <a:endParaRPr lang="en-GB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CC4C96E-D8C8-4788-9239-3968B3A19077}"/>
                </a:ext>
              </a:extLst>
            </p:cNvPr>
            <p:cNvSpPr/>
            <p:nvPr/>
          </p:nvSpPr>
          <p:spPr>
            <a:xfrm>
              <a:off x="6003636" y="4870082"/>
              <a:ext cx="3140364" cy="916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GB" sz="1200" b="1" spc="100" dirty="0">
                  <a:solidFill>
                    <a:schemeClr val="bg1"/>
                  </a:solidFill>
                  <a:latin typeface="+mj-lt"/>
                </a:rPr>
                <a:t>Chief Information Security Officer On Demand</a:t>
              </a:r>
              <a:endParaRPr lang="en-GB" sz="12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150862-A1D3-45C0-8E7A-49C338C7FB7B}"/>
                </a:ext>
              </a:extLst>
            </p:cNvPr>
            <p:cNvSpPr/>
            <p:nvPr/>
          </p:nvSpPr>
          <p:spPr>
            <a:xfrm>
              <a:off x="9144000" y="4870081"/>
              <a:ext cx="3358617" cy="9161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/>
              <a:r>
                <a:rPr lang="en-GB" sz="1200" b="1" spc="100" dirty="0">
                  <a:solidFill>
                    <a:schemeClr val="bg1"/>
                  </a:solidFill>
                  <a:latin typeface="+mj-lt"/>
                </a:rPr>
                <a:t>CyberFeminist Hacker </a:t>
              </a:r>
            </a:p>
            <a:p>
              <a:pPr algn="ctr" defTabSz="914400"/>
              <a:r>
                <a:rPr lang="en-GB" sz="1200" b="1" spc="100" dirty="0">
                  <a:solidFill>
                    <a:schemeClr val="bg1"/>
                  </a:solidFill>
                  <a:latin typeface="+mj-lt"/>
                </a:rPr>
                <a:t>&amp; Influencer</a:t>
              </a:r>
            </a:p>
            <a:p>
              <a:pPr algn="ctr" defTabSz="914400"/>
              <a:r>
                <a:rPr lang="en-GB" sz="1200" b="1" spc="100" dirty="0">
                  <a:solidFill>
                    <a:schemeClr val="bg1"/>
                  </a:solidFill>
                  <a:latin typeface="+mj-lt"/>
                </a:rPr>
                <a:t>(A lot of photoshop…)</a:t>
              </a:r>
              <a:endParaRPr lang="en-GB" sz="12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610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7041F-7200-426E-A249-AD731BCFE3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20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02500-5D54-4BD8-8638-06D5BC2F0F24}"/>
              </a:ext>
            </a:extLst>
          </p:cNvPr>
          <p:cNvSpPr txBox="1"/>
          <p:nvPr/>
        </p:nvSpPr>
        <p:spPr>
          <a:xfrm>
            <a:off x="0" y="3044279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Perhaps with Some Training?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8AE02-E513-48FD-AA1B-EBFB5EAABD54}"/>
              </a:ext>
            </a:extLst>
          </p:cNvPr>
          <p:cNvSpPr/>
          <p:nvPr/>
        </p:nvSpPr>
        <p:spPr>
          <a:xfrm>
            <a:off x="0" y="395748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cap="small" dirty="0">
                <a:solidFill>
                  <a:schemeClr val="bg1"/>
                </a:solidFill>
                <a:latin typeface="Roboto"/>
              </a:rPr>
              <a:t>Rely on continuous learning instead of an end-of-phase approach</a:t>
            </a:r>
            <a:endParaRPr lang="en-SG" sz="2400" cap="small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70993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DF0FAD-8657-4D1C-BB1F-AEA2390B74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21</a:t>
            </a:fld>
            <a:endParaRPr lang="en" dirty="0"/>
          </a:p>
        </p:txBody>
      </p:sp>
      <p:pic>
        <p:nvPicPr>
          <p:cNvPr id="6" name="Picture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C8197DB-8968-4AFB-AB87-A805BB347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0114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6B7E13-8E25-487C-8753-561D17396011}"/>
              </a:ext>
            </a:extLst>
          </p:cNvPr>
          <p:cNvSpPr txBox="1"/>
          <p:nvPr/>
        </p:nvSpPr>
        <p:spPr>
          <a:xfrm>
            <a:off x="7610475" y="2987129"/>
            <a:ext cx="3886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That Simple, Yes…. </a:t>
            </a:r>
          </a:p>
        </p:txBody>
      </p:sp>
    </p:spTree>
    <p:extLst>
      <p:ext uri="{BB962C8B-B14F-4D97-AF65-F5344CB8AC3E}">
        <p14:creationId xmlns:p14="http://schemas.microsoft.com/office/powerpoint/2010/main" val="3403701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F5DE6-4786-4FF4-BD07-A4297F884F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9E193-179D-4440-B235-3FC30B8B31B2}"/>
              </a:ext>
            </a:extLst>
          </p:cNvPr>
          <p:cNvSpPr txBox="1"/>
          <p:nvPr/>
        </p:nvSpPr>
        <p:spPr>
          <a:xfrm>
            <a:off x="1852096" y="2601841"/>
            <a:ext cx="872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So, now How to Do It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4D3390-4E4B-4101-B750-4E65091880EF}"/>
              </a:ext>
            </a:extLst>
          </p:cNvPr>
          <p:cNvSpPr/>
          <p:nvPr/>
        </p:nvSpPr>
        <p:spPr>
          <a:xfrm>
            <a:off x="2337099" y="3486719"/>
            <a:ext cx="7758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cap="small" dirty="0">
                <a:solidFill>
                  <a:schemeClr val="bg1"/>
                </a:solidFill>
                <a:latin typeface="Roboto"/>
              </a:rPr>
              <a:t>Emphasize culture change over policy enforcement</a:t>
            </a:r>
            <a:endParaRPr lang="en-SG" sz="2400" cap="small" dirty="0">
              <a:solidFill>
                <a:schemeClr val="bg1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67019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2F5486-80A4-47A3-8201-B3BF6B6FF2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23</a:t>
            </a:fld>
            <a:endParaRPr lang="en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98346EB-E76A-4D54-8B24-0C52D56CC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37" y="500062"/>
            <a:ext cx="58578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2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5C937E-3760-425B-ABD2-9CC4A6AB84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24</a:t>
            </a:fld>
            <a:endParaRPr lang="en" dirty="0"/>
          </a:p>
        </p:txBody>
      </p:sp>
      <p:pic>
        <p:nvPicPr>
          <p:cNvPr id="8" name="Picture Placeholder 22">
            <a:extLst>
              <a:ext uri="{FF2B5EF4-FFF2-40B4-BE49-F238E27FC236}">
                <a16:creationId xmlns:a16="http://schemas.microsoft.com/office/drawing/2014/main" id="{3D5C2275-4074-4EB5-B594-BCEF6367B4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0"/>
          <a:stretch/>
        </p:blipFill>
        <p:spPr>
          <a:xfrm>
            <a:off x="10389399" y="1644258"/>
            <a:ext cx="1638810" cy="1584000"/>
          </a:xfrm>
          <a:prstGeom prst="ellipse">
            <a:avLst/>
          </a:prstGeom>
          <a:ln>
            <a:round/>
            <a:headEnd/>
            <a:tailEnd/>
          </a:ln>
        </p:spPr>
      </p:pic>
      <p:sp>
        <p:nvSpPr>
          <p:cNvPr id="10" name="Text Placeholder 49">
            <a:extLst>
              <a:ext uri="{FF2B5EF4-FFF2-40B4-BE49-F238E27FC236}">
                <a16:creationId xmlns:a16="http://schemas.microsoft.com/office/drawing/2014/main" id="{16C8B63F-0A0E-4586-BE14-4E25569D9567}"/>
              </a:ext>
            </a:extLst>
          </p:cNvPr>
          <p:cNvSpPr txBox="1">
            <a:spLocks/>
          </p:cNvSpPr>
          <p:nvPr/>
        </p:nvSpPr>
        <p:spPr>
          <a:xfrm>
            <a:off x="5714843" y="2245791"/>
            <a:ext cx="4404313" cy="6369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defRPr/>
            </a:pPr>
            <a:r>
              <a:rPr lang="en-GB" kern="0" dirty="0">
                <a:solidFill>
                  <a:schemeClr val="bg1"/>
                </a:solidFill>
              </a:rPr>
              <a:t>Moved to Qatar, Middle-East</a:t>
            </a:r>
          </a:p>
        </p:txBody>
      </p:sp>
      <p:pic>
        <p:nvPicPr>
          <p:cNvPr id="11" name="Picture Placeholder 12">
            <a:extLst>
              <a:ext uri="{FF2B5EF4-FFF2-40B4-BE49-F238E27FC236}">
                <a16:creationId xmlns:a16="http://schemas.microsoft.com/office/drawing/2014/main" id="{CDD913A3-EA72-4D22-AB21-19BDA5E29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87" y="4896021"/>
            <a:ext cx="1610004" cy="1584000"/>
          </a:xfrm>
          <a:prstGeom prst="ellipse">
            <a:avLst/>
          </a:prstGeom>
          <a:ln>
            <a:round/>
            <a:headEnd/>
            <a:tailEnd/>
          </a:ln>
        </p:spPr>
      </p:pic>
      <p:pic>
        <p:nvPicPr>
          <p:cNvPr id="12" name="Picture Placeholder 13">
            <a:extLst>
              <a:ext uri="{FF2B5EF4-FFF2-40B4-BE49-F238E27FC236}">
                <a16:creationId xmlns:a16="http://schemas.microsoft.com/office/drawing/2014/main" id="{5BDC5254-7AEE-40B2-8022-A356A95DF6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92" y="4896021"/>
            <a:ext cx="1640776" cy="1584000"/>
          </a:xfrm>
          <a:prstGeom prst="ellipse">
            <a:avLst/>
          </a:prstGeom>
          <a:ln>
            <a:round/>
            <a:headEnd/>
            <a:tailEnd/>
          </a:ln>
        </p:spPr>
      </p:pic>
      <p:pic>
        <p:nvPicPr>
          <p:cNvPr id="14" name="Picture Placeholder 12">
            <a:extLst>
              <a:ext uri="{FF2B5EF4-FFF2-40B4-BE49-F238E27FC236}">
                <a16:creationId xmlns:a16="http://schemas.microsoft.com/office/drawing/2014/main" id="{44F485AE-FEDE-43D5-979A-A8D55453438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74" y="4896021"/>
            <a:ext cx="1592096" cy="1584000"/>
          </a:xfrm>
          <a:prstGeom prst="ellipse">
            <a:avLst/>
          </a:prstGeom>
          <a:ln>
            <a:round/>
            <a:headEnd/>
            <a:tailEnd/>
          </a:ln>
        </p:spPr>
      </p:pic>
      <p:pic>
        <p:nvPicPr>
          <p:cNvPr id="17" name="Picture Placeholder 22">
            <a:extLst>
              <a:ext uri="{FF2B5EF4-FFF2-40B4-BE49-F238E27FC236}">
                <a16:creationId xmlns:a16="http://schemas.microsoft.com/office/drawing/2014/main" id="{2BD8066F-ECF2-41ED-A2F8-C105F925FA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87" y="341852"/>
            <a:ext cx="1556936" cy="1584000"/>
          </a:xfrm>
          <a:prstGeom prst="ellipse">
            <a:avLst/>
          </a:prstGeom>
          <a:ln>
            <a:round/>
            <a:headEnd/>
            <a:tailEnd/>
          </a:ln>
        </p:spPr>
      </p:pic>
      <p:sp>
        <p:nvSpPr>
          <p:cNvPr id="18" name="Text Placeholder 49">
            <a:extLst>
              <a:ext uri="{FF2B5EF4-FFF2-40B4-BE49-F238E27FC236}">
                <a16:creationId xmlns:a16="http://schemas.microsoft.com/office/drawing/2014/main" id="{368F29AD-AD64-4FD4-B7A9-3A7BE08E3DA0}"/>
              </a:ext>
            </a:extLst>
          </p:cNvPr>
          <p:cNvSpPr txBox="1">
            <a:spLocks/>
          </p:cNvSpPr>
          <p:nvPr/>
        </p:nvSpPr>
        <p:spPr>
          <a:xfrm>
            <a:off x="558892" y="816322"/>
            <a:ext cx="5555602" cy="6369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GB" kern="0" dirty="0">
                <a:solidFill>
                  <a:schemeClr val="bg1"/>
                </a:solidFill>
              </a:rPr>
              <a:t>Moved to Singapore, Asia</a:t>
            </a:r>
          </a:p>
        </p:txBody>
      </p:sp>
      <p:pic>
        <p:nvPicPr>
          <p:cNvPr id="19" name="Picture Placeholder 22">
            <a:extLst>
              <a:ext uri="{FF2B5EF4-FFF2-40B4-BE49-F238E27FC236}">
                <a16:creationId xmlns:a16="http://schemas.microsoft.com/office/drawing/2014/main" id="{D43A12F1-C724-4726-837F-AF8C26759D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59" y="2548525"/>
            <a:ext cx="1570196" cy="1584000"/>
          </a:xfrm>
          <a:prstGeom prst="ellipse">
            <a:avLst/>
          </a:prstGeom>
          <a:ln>
            <a:round/>
            <a:headEnd/>
            <a:tailEnd/>
          </a:ln>
        </p:spPr>
      </p:pic>
      <p:sp>
        <p:nvSpPr>
          <p:cNvPr id="20" name="Text Placeholder 49">
            <a:extLst>
              <a:ext uri="{FF2B5EF4-FFF2-40B4-BE49-F238E27FC236}">
                <a16:creationId xmlns:a16="http://schemas.microsoft.com/office/drawing/2014/main" id="{E69A8443-F292-4E87-8C3F-EA4B8FBCC7EF}"/>
              </a:ext>
            </a:extLst>
          </p:cNvPr>
          <p:cNvSpPr txBox="1">
            <a:spLocks/>
          </p:cNvSpPr>
          <p:nvPr/>
        </p:nvSpPr>
        <p:spPr>
          <a:xfrm>
            <a:off x="2290295" y="2703600"/>
            <a:ext cx="3977490" cy="63692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GB" kern="0" dirty="0">
                <a:solidFill>
                  <a:schemeClr val="bg1"/>
                </a:solidFill>
              </a:rPr>
              <a:t>Love fast cars</a:t>
            </a:r>
          </a:p>
          <a:p>
            <a:pPr>
              <a:defRPr/>
            </a:pPr>
            <a:r>
              <a:rPr lang="en-GB" kern="0" dirty="0">
                <a:solidFill>
                  <a:schemeClr val="bg1"/>
                </a:solidFill>
              </a:rPr>
              <a:t>&amp; salsa</a:t>
            </a:r>
          </a:p>
        </p:txBody>
      </p:sp>
      <p:sp>
        <p:nvSpPr>
          <p:cNvPr id="21" name="Text Placeholder 49">
            <a:extLst>
              <a:ext uri="{FF2B5EF4-FFF2-40B4-BE49-F238E27FC236}">
                <a16:creationId xmlns:a16="http://schemas.microsoft.com/office/drawing/2014/main" id="{FB0DE0B3-8D0E-4E44-A80B-68377A68ECBB}"/>
              </a:ext>
            </a:extLst>
          </p:cNvPr>
          <p:cNvSpPr txBox="1">
            <a:spLocks/>
          </p:cNvSpPr>
          <p:nvPr/>
        </p:nvSpPr>
        <p:spPr>
          <a:xfrm>
            <a:off x="6547568" y="4896021"/>
            <a:ext cx="1893451" cy="72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GB" kern="0" dirty="0">
                <a:solidFill>
                  <a:schemeClr val="bg1"/>
                </a:solidFill>
              </a:rPr>
              <a:t>Moved to </a:t>
            </a:r>
            <a:r>
              <a:rPr lang="en-GB" b="1" kern="0" dirty="0">
                <a:solidFill>
                  <a:schemeClr val="bg1"/>
                </a:solidFill>
              </a:rPr>
              <a:t>Tunisia</a:t>
            </a:r>
            <a:r>
              <a:rPr lang="en-GB" kern="0" dirty="0">
                <a:solidFill>
                  <a:schemeClr val="bg1"/>
                </a:solidFill>
              </a:rPr>
              <a:t>, North-Africa at age 7</a:t>
            </a:r>
          </a:p>
        </p:txBody>
      </p:sp>
      <p:sp>
        <p:nvSpPr>
          <p:cNvPr id="22" name="Text Placeholder 59">
            <a:extLst>
              <a:ext uri="{FF2B5EF4-FFF2-40B4-BE49-F238E27FC236}">
                <a16:creationId xmlns:a16="http://schemas.microsoft.com/office/drawing/2014/main" id="{093B24C6-9EFE-4DAE-A9B7-9E74B575C56E}"/>
              </a:ext>
            </a:extLst>
          </p:cNvPr>
          <p:cNvSpPr txBox="1">
            <a:spLocks/>
          </p:cNvSpPr>
          <p:nvPr/>
        </p:nvSpPr>
        <p:spPr>
          <a:xfrm>
            <a:off x="2585848" y="4985919"/>
            <a:ext cx="1433701" cy="72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GB" kern="0" dirty="0">
                <a:solidFill>
                  <a:schemeClr val="bg1"/>
                </a:solidFill>
              </a:rPr>
              <a:t>Born in </a:t>
            </a:r>
            <a:r>
              <a:rPr lang="en-GB" b="1" kern="0" dirty="0">
                <a:solidFill>
                  <a:schemeClr val="bg1"/>
                </a:solidFill>
              </a:rPr>
              <a:t>Krakow</a:t>
            </a:r>
            <a:r>
              <a:rPr lang="en-GB" kern="0" dirty="0">
                <a:solidFill>
                  <a:schemeClr val="bg1"/>
                </a:solidFill>
              </a:rPr>
              <a:t>, Poland, EU</a:t>
            </a:r>
          </a:p>
        </p:txBody>
      </p:sp>
      <p:sp>
        <p:nvSpPr>
          <p:cNvPr id="23" name="Text Placeholder 49">
            <a:extLst>
              <a:ext uri="{FF2B5EF4-FFF2-40B4-BE49-F238E27FC236}">
                <a16:creationId xmlns:a16="http://schemas.microsoft.com/office/drawing/2014/main" id="{A0493F2A-6E43-47FD-88F4-DC51329D1A98}"/>
              </a:ext>
            </a:extLst>
          </p:cNvPr>
          <p:cNvSpPr txBox="1">
            <a:spLocks/>
          </p:cNvSpPr>
          <p:nvPr/>
        </p:nvSpPr>
        <p:spPr>
          <a:xfrm>
            <a:off x="10818960" y="4985919"/>
            <a:ext cx="1209249" cy="720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defRPr/>
            </a:pPr>
            <a:r>
              <a:rPr lang="en-GB" kern="0" dirty="0">
                <a:solidFill>
                  <a:schemeClr val="bg1"/>
                </a:solidFill>
              </a:rPr>
              <a:t>Moved to </a:t>
            </a:r>
            <a:r>
              <a:rPr lang="en-GB" b="1" kern="0" dirty="0">
                <a:solidFill>
                  <a:schemeClr val="bg1"/>
                </a:solidFill>
              </a:rPr>
              <a:t>Paris</a:t>
            </a:r>
            <a:r>
              <a:rPr lang="en-GB" kern="0" dirty="0">
                <a:solidFill>
                  <a:schemeClr val="bg1"/>
                </a:solidFill>
              </a:rPr>
              <a:t>, France</a:t>
            </a:r>
          </a:p>
        </p:txBody>
      </p:sp>
    </p:spTree>
    <p:extLst>
      <p:ext uri="{BB962C8B-B14F-4D97-AF65-F5344CB8AC3E}">
        <p14:creationId xmlns:p14="http://schemas.microsoft.com/office/powerpoint/2010/main" val="1310444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F5DE6-4786-4FF4-BD07-A4297F884F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9E193-179D-4440-B235-3FC30B8B31B2}"/>
              </a:ext>
            </a:extLst>
          </p:cNvPr>
          <p:cNvSpPr txBox="1"/>
          <p:nvPr/>
        </p:nvSpPr>
        <p:spPr>
          <a:xfrm>
            <a:off x="1652071" y="2944741"/>
            <a:ext cx="87286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Culture ? What ?</a:t>
            </a:r>
          </a:p>
        </p:txBody>
      </p:sp>
    </p:spTree>
    <p:extLst>
      <p:ext uri="{BB962C8B-B14F-4D97-AF65-F5344CB8AC3E}">
        <p14:creationId xmlns:p14="http://schemas.microsoft.com/office/powerpoint/2010/main" val="1249400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F5DE6-4786-4FF4-BD07-A4297F884F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26</a:t>
            </a:fld>
            <a:endParaRPr lang="en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AEF0FC6-EBF0-4141-981A-A8A009682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4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29B5CE-BF02-4FCA-B85F-ED2A135C07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27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C3E859-0F2A-4F2F-B68D-A4954768AB4B}"/>
              </a:ext>
            </a:extLst>
          </p:cNvPr>
          <p:cNvSpPr/>
          <p:nvPr/>
        </p:nvSpPr>
        <p:spPr>
          <a:xfrm>
            <a:off x="914400" y="1899761"/>
            <a:ext cx="10534650" cy="3226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DevSecOps</a:t>
            </a:r>
            <a:r>
              <a:rPr lang="en-US" sz="2400" dirty="0">
                <a:solidFill>
                  <a:schemeClr val="bg1"/>
                </a:solidFill>
              </a:rPr>
              <a:t> is the </a:t>
            </a:r>
            <a:r>
              <a:rPr lang="en-US" sz="2400" dirty="0">
                <a:highlight>
                  <a:srgbClr val="FFFF00"/>
                </a:highlight>
              </a:rPr>
              <a:t>philosophy of integrating security practices </a:t>
            </a:r>
            <a:r>
              <a:rPr lang="en-US" sz="2400" dirty="0">
                <a:solidFill>
                  <a:schemeClr val="bg1"/>
                </a:solidFill>
              </a:rPr>
              <a:t>within the DevOps process. </a:t>
            </a:r>
            <a:r>
              <a:rPr lang="en-US" sz="2400" b="1" dirty="0">
                <a:solidFill>
                  <a:schemeClr val="bg1"/>
                </a:solidFill>
              </a:rPr>
              <a:t>DevSecOps</a:t>
            </a:r>
            <a:r>
              <a:rPr lang="en-US" sz="2400" dirty="0">
                <a:solidFill>
                  <a:schemeClr val="bg1"/>
                </a:solidFill>
              </a:rPr>
              <a:t> involves creating a </a:t>
            </a:r>
            <a:r>
              <a:rPr lang="en-US" sz="2400" dirty="0">
                <a:highlight>
                  <a:srgbClr val="FFFF00"/>
                </a:highlight>
              </a:rPr>
              <a:t>'Security as Code' </a:t>
            </a:r>
            <a:r>
              <a:rPr lang="en-US" sz="2400" dirty="0">
                <a:solidFill>
                  <a:schemeClr val="bg1"/>
                </a:solidFill>
              </a:rPr>
              <a:t>culture with ongoing, flexible collaboration between release engineers and security teams.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Source: https://www.sumologic.com/insight/devsecops-rugged-devops/</a:t>
            </a:r>
            <a:endParaRPr lang="en-S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63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5D158-99DC-4DB4-BF32-C23F557B1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28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B69DBA-006B-4105-BCE2-6971BA132D01}"/>
              </a:ext>
            </a:extLst>
          </p:cNvPr>
          <p:cNvSpPr/>
          <p:nvPr/>
        </p:nvSpPr>
        <p:spPr>
          <a:xfrm>
            <a:off x="390525" y="797510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Of the secure password storage systems developers chose to implement for this study, only the last two, PBKDF2 and </a:t>
            </a:r>
            <a:r>
              <a:rPr lang="en-US" sz="2400" dirty="0" err="1">
                <a:solidFill>
                  <a:schemeClr val="bg1"/>
                </a:solidFill>
              </a:rPr>
              <a:t>Bcrypt</a:t>
            </a:r>
            <a:r>
              <a:rPr lang="en-US" sz="2400" dirty="0">
                <a:solidFill>
                  <a:schemeClr val="bg1"/>
                </a:solidFill>
              </a:rPr>
              <a:t>, are considered secure.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8 - Base64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10 - MD5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1 - SHA-1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3 - 3DES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3 - AES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5 - SHA-256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1 - HMAC/SHA1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5 - PBKDF2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7 - </a:t>
            </a:r>
            <a:r>
              <a:rPr lang="en-US" sz="2400" dirty="0" err="1">
                <a:solidFill>
                  <a:schemeClr val="bg1"/>
                </a:solidFill>
              </a:rPr>
              <a:t>Bcrypt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9C148-3D2D-4AF0-A192-477B87BB9E5A}"/>
              </a:ext>
            </a:extLst>
          </p:cNvPr>
          <p:cNvSpPr txBox="1"/>
          <p:nvPr/>
        </p:nvSpPr>
        <p:spPr>
          <a:xfrm>
            <a:off x="5733757" y="5291048"/>
            <a:ext cx="6294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cap="small" dirty="0">
                <a:solidFill>
                  <a:schemeClr val="bg1"/>
                </a:solidFill>
                <a:latin typeface="Roboto"/>
              </a:rPr>
              <a:t>Remember the Study ?</a:t>
            </a:r>
          </a:p>
        </p:txBody>
      </p:sp>
      <p:pic>
        <p:nvPicPr>
          <p:cNvPr id="6" name="Picture 5" descr="A picture containing mirror&#10;&#10;Description automatically generated">
            <a:extLst>
              <a:ext uri="{FF2B5EF4-FFF2-40B4-BE49-F238E27FC236}">
                <a16:creationId xmlns:a16="http://schemas.microsoft.com/office/drawing/2014/main" id="{E8FC592A-5186-4E96-8042-5467F6BF6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61" y="1790610"/>
            <a:ext cx="5846243" cy="35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68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B170E-4405-4BFB-9A2B-B453CB8A0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29</a:t>
            </a:fld>
            <a:endParaRPr lang="en" dirty="0"/>
          </a:p>
        </p:txBody>
      </p:sp>
      <p:pic>
        <p:nvPicPr>
          <p:cNvPr id="4" name="Picture 3" descr="A picture containing meter, sitting, clock&#10;&#10;Description automatically generated">
            <a:extLst>
              <a:ext uri="{FF2B5EF4-FFF2-40B4-BE49-F238E27FC236}">
                <a16:creationId xmlns:a16="http://schemas.microsoft.com/office/drawing/2014/main" id="{3CBF8E49-6EC1-4534-A031-D6A87CFFA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805"/>
            <a:ext cx="12192000" cy="627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4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F5DE6-4786-4FF4-BD07-A4297F884F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3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9E193-179D-4440-B235-3FC30B8B31B2}"/>
              </a:ext>
            </a:extLst>
          </p:cNvPr>
          <p:cNvSpPr txBox="1"/>
          <p:nvPr/>
        </p:nvSpPr>
        <p:spPr>
          <a:xfrm>
            <a:off x="0" y="296379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Why DevSecOps or Security Now ?</a:t>
            </a:r>
          </a:p>
        </p:txBody>
      </p:sp>
    </p:spTree>
    <p:extLst>
      <p:ext uri="{BB962C8B-B14F-4D97-AF65-F5344CB8AC3E}">
        <p14:creationId xmlns:p14="http://schemas.microsoft.com/office/powerpoint/2010/main" val="14293188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5D158-99DC-4DB4-BF32-C23F557B1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A5A3B9-627E-4EB2-8974-5E4578C67D6C}"/>
              </a:ext>
            </a:extLst>
          </p:cNvPr>
          <p:cNvSpPr/>
          <p:nvPr/>
        </p:nvSpPr>
        <p:spPr>
          <a:xfrm>
            <a:off x="424816" y="1677232"/>
            <a:ext cx="6629162" cy="4349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4926" lvl="1" indent="-285750" defTabSz="609585">
              <a:lnSpc>
                <a:spcPct val="130000"/>
              </a:lnSpc>
              <a:spcBef>
                <a:spcPts val="8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Starts at the Top</a:t>
            </a:r>
          </a:p>
          <a:p>
            <a:pPr marL="614926" lvl="1" indent="-285750" defTabSz="609585">
              <a:lnSpc>
                <a:spcPct val="130000"/>
              </a:lnSpc>
              <a:spcBef>
                <a:spcPts val="8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Focus on a Few Critical Shifts</a:t>
            </a:r>
          </a:p>
          <a:p>
            <a:pPr marL="614926" lvl="1" indent="-285750" defTabSz="609585">
              <a:lnSpc>
                <a:spcPct val="130000"/>
              </a:lnSpc>
              <a:spcBef>
                <a:spcPts val="8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Existing Good Practices for Your Advantage</a:t>
            </a:r>
          </a:p>
          <a:p>
            <a:pPr marL="614926" lvl="1" indent="-285750" defTabSz="609585">
              <a:lnSpc>
                <a:spcPct val="130000"/>
              </a:lnSpc>
              <a:spcBef>
                <a:spcPts val="8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 Formal &amp; Informal Process </a:t>
            </a:r>
          </a:p>
          <a:p>
            <a:pPr marL="614926" lvl="1" indent="-285750" defTabSz="609585">
              <a:lnSpc>
                <a:spcPct val="130000"/>
              </a:lnSpc>
              <a:spcBef>
                <a:spcPts val="800"/>
              </a:spcBef>
              <a:buClr>
                <a:srgbClr val="00B0F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800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Measure the Change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B9B7CA9-82A4-4345-9C8B-1820FF27C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78" y="1865491"/>
            <a:ext cx="4713206" cy="35337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53AEC9C-1D98-4A1F-A3A7-2B64E827ABC7}"/>
              </a:ext>
            </a:extLst>
          </p:cNvPr>
          <p:cNvSpPr txBox="1">
            <a:spLocks/>
          </p:cNvSpPr>
          <p:nvPr/>
        </p:nvSpPr>
        <p:spPr>
          <a:xfrm>
            <a:off x="627521" y="92946"/>
            <a:ext cx="10780707" cy="11263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cap="small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Strategical Steps </a:t>
            </a:r>
          </a:p>
        </p:txBody>
      </p:sp>
    </p:spTree>
    <p:extLst>
      <p:ext uri="{BB962C8B-B14F-4D97-AF65-F5344CB8AC3E}">
        <p14:creationId xmlns:p14="http://schemas.microsoft.com/office/powerpoint/2010/main" val="3383614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65D158-99DC-4DB4-BF32-C23F557B1D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31</a:t>
            </a:fld>
            <a:endParaRPr lang="e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3AEC9C-1D98-4A1F-A3A7-2B64E827ABC7}"/>
              </a:ext>
            </a:extLst>
          </p:cNvPr>
          <p:cNvSpPr txBox="1">
            <a:spLocks/>
          </p:cNvSpPr>
          <p:nvPr/>
        </p:nvSpPr>
        <p:spPr>
          <a:xfrm>
            <a:off x="8426823" y="2865814"/>
            <a:ext cx="3765177" cy="11263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cap="small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Epic Failures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64791-C7FB-49BA-8E9D-045136F56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1241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7FC7BA-6CD6-4E57-B889-2B3E267057C6}"/>
              </a:ext>
            </a:extLst>
          </p:cNvPr>
          <p:cNvSpPr/>
          <p:nvPr/>
        </p:nvSpPr>
        <p:spPr>
          <a:xfrm>
            <a:off x="8122023" y="3715187"/>
            <a:ext cx="406997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SG" sz="1000" dirty="0">
                <a:solidFill>
                  <a:schemeClr val="bg1"/>
                </a:solidFill>
              </a:rPr>
              <a:t>Source: https://www.processexcellencenetwork.com/lean-six-sigma-business-performance/columns/three-epic-change-failures-and-what-we-can-learn-f</a:t>
            </a:r>
          </a:p>
        </p:txBody>
      </p:sp>
    </p:spTree>
    <p:extLst>
      <p:ext uri="{BB962C8B-B14F-4D97-AF65-F5344CB8AC3E}">
        <p14:creationId xmlns:p14="http://schemas.microsoft.com/office/powerpoint/2010/main" val="155624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83D137-9CB4-4C1A-83C1-C7B612927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32</a:t>
            </a:fld>
            <a:endParaRPr lang="en" dirty="0"/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5D25D95-B531-475E-B302-69257D2E7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7129"/>
            <a:ext cx="12177582" cy="46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1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3E7341-094D-4535-985F-C160DDF1DB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33</a:t>
            </a:fld>
            <a:endParaRPr lang="en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4C42E2E-9CFC-4849-8F22-65433E19906F}"/>
              </a:ext>
            </a:extLst>
          </p:cNvPr>
          <p:cNvSpPr txBox="1">
            <a:spLocks/>
          </p:cNvSpPr>
          <p:nvPr/>
        </p:nvSpPr>
        <p:spPr>
          <a:xfrm>
            <a:off x="467589" y="1248518"/>
            <a:ext cx="11428729" cy="5231503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304792" indent="-304792" algn="l" defTabSz="609585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75000"/>
              <a:buFontTx/>
              <a:buBlip>
                <a:blip r:embed="rId2"/>
              </a:buBlip>
              <a:defRPr sz="3200" b="0" kern="0">
                <a:solidFill>
                  <a:schemeClr val="tx1"/>
                </a:solidFill>
                <a:latin typeface="+mn-lt"/>
                <a:ea typeface="+mn-ea"/>
                <a:cs typeface="Calibri Light"/>
              </a:defRPr>
            </a:lvl1pPr>
            <a:lvl2pPr marL="597393" indent="-268217" algn="l" defTabSz="609585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System Font Regular"/>
              <a:buChar char="–"/>
              <a:defRPr sz="2800" kern="0">
                <a:solidFill>
                  <a:schemeClr val="tx1"/>
                </a:solidFill>
                <a:latin typeface="+mn-lt"/>
                <a:ea typeface="+mn-ea"/>
                <a:cs typeface="Calibri Light"/>
              </a:defRPr>
            </a:lvl2pPr>
            <a:lvl3pPr marL="914377" indent="-268217" algn="l" defTabSz="609585" rtl="0" eaLnBrk="1" latinLnBrk="0" hangingPunct="1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ourier New" panose="02070309020205020404" pitchFamily="49" charset="0"/>
              <a:buChar char="o"/>
              <a:defRPr sz="2533" kern="0" baseline="0">
                <a:solidFill>
                  <a:srgbClr val="000000"/>
                </a:solidFill>
                <a:latin typeface="+mn-lt"/>
                <a:ea typeface="+mn-ea"/>
                <a:cs typeface="Calibri Light"/>
              </a:defRPr>
            </a:lvl3pPr>
            <a:lvl4pPr marL="1219170" indent="-256026" algn="l" defTabSz="609585" rtl="0" eaLnBrk="1" latinLnBrk="0" hangingPunct="1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  <a:defRPr sz="2267" kern="0">
                <a:solidFill>
                  <a:srgbClr val="000000"/>
                </a:solidFill>
                <a:latin typeface="+mn-lt"/>
                <a:ea typeface="+mn-ea"/>
                <a:cs typeface="Calibri Light"/>
              </a:defRPr>
            </a:lvl4pPr>
            <a:lvl5pPr marL="1523962" indent="-243834" algn="l" defTabSz="609585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ct val="65000"/>
              <a:buFont typeface="Wingdings" charset="2"/>
              <a:buChar char="—"/>
              <a:defRPr sz="2000" kern="0">
                <a:solidFill>
                  <a:srgbClr val="000000"/>
                </a:solidFill>
                <a:latin typeface="+mn-lt"/>
                <a:ea typeface="+mn-ea"/>
                <a:cs typeface="Calibri Light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609585" rtl="0" eaLnBrk="1" fontAlgn="auto" latinLnBrk="0" hangingPunct="1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B0F0"/>
              </a:buClr>
              <a:buSzPct val="7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Next week you should:</a:t>
            </a:r>
          </a:p>
          <a:p>
            <a:pPr marR="0" lvl="1" algn="l" defTabSz="609585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dentify </a:t>
            </a:r>
            <a:r>
              <a:rPr kumimoji="0" lang="en-SG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someone who is passionate about the topic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first three months, you should:</a:t>
            </a:r>
          </a:p>
          <a:p>
            <a:pPr marR="0" lvl="1" algn="l" defTabSz="609585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en-GB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Engage with the teams and build transparent communications</a:t>
            </a:r>
          </a:p>
          <a:p>
            <a:pPr marR="0" lvl="1" algn="l" defTabSz="609585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the team that wants to add security and embrace DevSecOps </a:t>
            </a:r>
          </a:p>
          <a:p>
            <a:pPr marR="0" lvl="1" algn="l" defTabSz="609585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 security practices that could represent quick wins </a:t>
            </a:r>
          </a:p>
          <a:p>
            <a:pPr marR="0" lvl="0" fontAlgn="auto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§"/>
              <a:tabLst/>
              <a:defRPr/>
            </a:pPr>
            <a:r>
              <a:rPr lang="en-US" sz="3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 six months you should:</a:t>
            </a:r>
          </a:p>
          <a:p>
            <a:pPr marR="0" lvl="1" algn="l" defTabSz="609585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Build some metrics</a:t>
            </a:r>
          </a:p>
          <a:p>
            <a:pPr marR="0" lvl="1" algn="l" defTabSz="609585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Identify DevSecOps champions per teams and define rewards </a:t>
            </a:r>
          </a:p>
          <a:p>
            <a:pPr marR="0" lvl="1" algn="l" defTabSz="609585" rtl="0" eaLnBrk="1" fontAlgn="auto" latinLnBrk="0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00B0F0"/>
              </a:buClr>
              <a:buSzPct val="100000"/>
              <a:buFont typeface="Wingdings" panose="05000000000000000000" pitchFamily="2" charset="2"/>
              <a:buChar char="ü"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Celebrate early successes 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5857C3-86B7-4162-BC78-E0F5B03D739D}"/>
              </a:ext>
            </a:extLst>
          </p:cNvPr>
          <p:cNvSpPr txBox="1">
            <a:spLocks/>
          </p:cNvSpPr>
          <p:nvPr/>
        </p:nvSpPr>
        <p:spPr>
          <a:xfrm>
            <a:off x="627521" y="92946"/>
            <a:ext cx="10780707" cy="11263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60958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2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cap="small" dirty="0">
                <a:solidFill>
                  <a:schemeClr val="bg1"/>
                </a:solidFill>
                <a:latin typeface="Roboto"/>
                <a:ea typeface="+mn-ea"/>
                <a:cs typeface="+mn-cs"/>
              </a:rPr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978972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224AE-880D-4B19-8022-BA25F3CA9B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34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E7A77-6F76-4E88-8190-C6D97C4BF956}"/>
              </a:ext>
            </a:extLst>
          </p:cNvPr>
          <p:cNvSpPr txBox="1"/>
          <p:nvPr/>
        </p:nvSpPr>
        <p:spPr>
          <a:xfrm>
            <a:off x="1651798" y="2028616"/>
            <a:ext cx="87286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Thank You Very Much </a:t>
            </a:r>
          </a:p>
          <a:p>
            <a:pPr algn="ctr" defTabSz="914400">
              <a:spcBef>
                <a:spcPct val="0"/>
              </a:spcBef>
              <a:defRPr/>
            </a:pPr>
            <a:endParaRPr lang="en-US" sz="4400" b="1" cap="small" dirty="0">
              <a:solidFill>
                <a:schemeClr val="bg1"/>
              </a:solidFill>
              <a:latin typeface="Roboto"/>
            </a:endParaRPr>
          </a:p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Remember; Cyber Security Starts With You – </a:t>
            </a:r>
            <a:r>
              <a:rPr lang="en-US" sz="4400" b="1" cap="small" dirty="0">
                <a:highlight>
                  <a:srgbClr val="FFFF00"/>
                </a:highlight>
                <a:latin typeface="Roboto"/>
              </a:rPr>
              <a:t>People !</a:t>
            </a:r>
          </a:p>
        </p:txBody>
      </p:sp>
    </p:spTree>
    <p:extLst>
      <p:ext uri="{BB962C8B-B14F-4D97-AF65-F5344CB8AC3E}">
        <p14:creationId xmlns:p14="http://schemas.microsoft.com/office/powerpoint/2010/main" val="16940018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9632950" y="95250"/>
            <a:ext cx="2559050" cy="11430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r">
              <a:spcBef>
                <a:spcPts val="0"/>
              </a:spcBef>
            </a:pPr>
            <a:r>
              <a:rPr lang="en-SG" sz="4800" cap="small" dirty="0">
                <a:solidFill>
                  <a:srgbClr val="666666"/>
                </a:solidFill>
                <a:latin typeface="Roboto"/>
                <a:ea typeface="Roboto"/>
                <a:cs typeface="Arial"/>
                <a:sym typeface="Roboto"/>
              </a:rPr>
              <a:t>Contact</a:t>
            </a:r>
            <a:endParaRPr sz="4800" cap="small" dirty="0">
              <a:solidFill>
                <a:srgbClr val="666666"/>
              </a:solidFill>
              <a:latin typeface="Roboto"/>
              <a:ea typeface="Roboto"/>
              <a:cs typeface="Arial"/>
              <a:sym typeface="Robot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119" y="1919810"/>
            <a:ext cx="6970392" cy="4279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796" algn="just" defTabSz="1219170">
              <a:lnSpc>
                <a:spcPct val="150000"/>
              </a:lnSpc>
              <a:buClr>
                <a:srgbClr val="FFFFFF"/>
              </a:buClr>
            </a:pPr>
            <a:r>
              <a:rPr lang="en-SG" sz="3200" kern="0" dirty="0">
                <a:solidFill>
                  <a:schemeClr val="bg1"/>
                </a:solidFill>
                <a:latin typeface="Roboto"/>
                <a:ea typeface="Roboto"/>
                <a:cs typeface="Arial"/>
                <a:sym typeface="Arial"/>
              </a:rPr>
              <a:t>Magda Lilia CHELLY           </a:t>
            </a:r>
          </a:p>
          <a:p>
            <a:pPr marL="177796" algn="just" defTabSz="1219170">
              <a:lnSpc>
                <a:spcPct val="150000"/>
              </a:lnSpc>
              <a:buClr>
                <a:srgbClr val="FFFFFF"/>
              </a:buClr>
            </a:pPr>
            <a:r>
              <a:rPr lang="en-SG" sz="1867" kern="0" dirty="0">
                <a:solidFill>
                  <a:schemeClr val="bg1"/>
                </a:solidFill>
                <a:latin typeface="Roboto"/>
                <a:ea typeface="Roboto"/>
                <a:cs typeface="Arial"/>
                <a:sym typeface="Arial"/>
              </a:rPr>
              <a:t>Managing Director | Cyber-Security Evangelist </a:t>
            </a:r>
          </a:p>
          <a:p>
            <a:pPr marL="177796" algn="just" defTabSz="1219170">
              <a:lnSpc>
                <a:spcPct val="150000"/>
              </a:lnSpc>
              <a:buClr>
                <a:srgbClr val="FFFFFF"/>
              </a:buClr>
            </a:pPr>
            <a:r>
              <a:rPr lang="en-SG" sz="1867" kern="0" dirty="0">
                <a:solidFill>
                  <a:schemeClr val="bg1"/>
                </a:solidFill>
                <a:latin typeface="Roboto"/>
                <a:ea typeface="Roboto"/>
                <a:cs typeface="Arial"/>
                <a:sym typeface="Arial"/>
              </a:rPr>
              <a:t>Doctor in Telecommunication Engineering </a:t>
            </a:r>
          </a:p>
          <a:p>
            <a:pPr marL="177796" algn="just" defTabSz="1219170">
              <a:lnSpc>
                <a:spcPct val="150000"/>
              </a:lnSpc>
              <a:buClr>
                <a:srgbClr val="FFFFFF"/>
              </a:buClr>
            </a:pPr>
            <a:endParaRPr lang="en-SG" sz="1867" kern="0" dirty="0">
              <a:solidFill>
                <a:schemeClr val="bg1"/>
              </a:solidFill>
              <a:latin typeface="Roboto"/>
              <a:ea typeface="Roboto"/>
              <a:cs typeface="Arial"/>
              <a:sym typeface="Arial"/>
            </a:endParaRPr>
          </a:p>
          <a:p>
            <a:pPr marL="177796" algn="just" defTabSz="1219170">
              <a:lnSpc>
                <a:spcPct val="150000"/>
              </a:lnSpc>
              <a:buClr>
                <a:srgbClr val="FFFFFF"/>
              </a:buClr>
            </a:pPr>
            <a:r>
              <a:rPr lang="en-SG" sz="1867" b="1" kern="0" dirty="0">
                <a:solidFill>
                  <a:schemeClr val="bg1"/>
                </a:solidFill>
                <a:latin typeface="Roboto"/>
                <a:ea typeface="Roboto"/>
                <a:cs typeface="Arial"/>
                <a:sym typeface="Arial"/>
              </a:rPr>
              <a:t>Responsible Cyber </a:t>
            </a:r>
            <a:r>
              <a:rPr lang="en-SG" sz="1867" b="1" kern="0" dirty="0" err="1">
                <a:solidFill>
                  <a:schemeClr val="bg1"/>
                </a:solidFill>
                <a:latin typeface="Roboto"/>
                <a:ea typeface="Roboto"/>
                <a:cs typeface="Arial"/>
                <a:sym typeface="Arial"/>
              </a:rPr>
              <a:t>Pte.</a:t>
            </a:r>
            <a:r>
              <a:rPr lang="en-SG" sz="1867" b="1" kern="0" dirty="0">
                <a:solidFill>
                  <a:schemeClr val="bg1"/>
                </a:solidFill>
                <a:latin typeface="Roboto"/>
                <a:ea typeface="Roboto"/>
                <a:cs typeface="Arial"/>
                <a:sym typeface="Arial"/>
              </a:rPr>
              <a:t> Ltd. | Co. Reg No: 201616321C</a:t>
            </a:r>
          </a:p>
          <a:p>
            <a:pPr marL="177796" algn="just" defTabSz="1219170">
              <a:lnSpc>
                <a:spcPct val="150000"/>
              </a:lnSpc>
              <a:buClr>
                <a:srgbClr val="FFFFFF"/>
              </a:buClr>
            </a:pPr>
            <a:endParaRPr lang="en-SG" sz="1867" kern="0" dirty="0">
              <a:solidFill>
                <a:schemeClr val="bg1"/>
              </a:solidFill>
              <a:latin typeface="Roboto"/>
              <a:ea typeface="Roboto"/>
              <a:cs typeface="Arial"/>
              <a:sym typeface="Arial"/>
            </a:endParaRPr>
          </a:p>
          <a:p>
            <a:pPr marL="177796" algn="just" defTabSz="1219170">
              <a:lnSpc>
                <a:spcPct val="150000"/>
              </a:lnSpc>
              <a:buClr>
                <a:srgbClr val="FFFFFF"/>
              </a:buClr>
            </a:pPr>
            <a:r>
              <a:rPr lang="en-SG" sz="1867" kern="0" dirty="0">
                <a:solidFill>
                  <a:schemeClr val="bg1"/>
                </a:solidFill>
                <a:latin typeface="Roboto"/>
                <a:ea typeface="Roboto"/>
                <a:cs typeface="Arial"/>
                <a:sym typeface="Arial"/>
              </a:rPr>
              <a:t>mchelly@responsible-cyber.com</a:t>
            </a:r>
          </a:p>
          <a:p>
            <a:pPr marL="177796" algn="just" defTabSz="1219170">
              <a:lnSpc>
                <a:spcPct val="150000"/>
              </a:lnSpc>
              <a:buClr>
                <a:srgbClr val="FFFFFF"/>
              </a:buClr>
            </a:pPr>
            <a:r>
              <a:rPr lang="en-SG" sz="1867" kern="0" dirty="0">
                <a:solidFill>
                  <a:schemeClr val="bg1"/>
                </a:solidFill>
                <a:latin typeface="Roboto"/>
                <a:ea typeface="Roboto"/>
                <a:cs typeface="Arial"/>
                <a:sym typeface="Arial"/>
              </a:rPr>
              <a:t>www.responsible-cyber.com </a:t>
            </a:r>
          </a:p>
          <a:p>
            <a:pPr algn="just" defTabSz="1219170">
              <a:lnSpc>
                <a:spcPct val="150000"/>
              </a:lnSpc>
            </a:pPr>
            <a:endParaRPr lang="en-SG" sz="2133" kern="0" dirty="0">
              <a:solidFill>
                <a:schemeClr val="bg1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8D295740-E13A-44FA-9B11-3A93F1CE7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619" y="211875"/>
            <a:ext cx="5108276" cy="383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0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2C286-7F36-44D2-B0DD-746BAFA05C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4</a:t>
            </a:fld>
            <a:endParaRPr lang="e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78E9B3-C8A8-45B1-BC57-1C0DD4C2F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53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2C286-7F36-44D2-B0DD-746BAFA05C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5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32D5DA-065D-4964-824E-705B9A1ECD8A}"/>
              </a:ext>
            </a:extLst>
          </p:cNvPr>
          <p:cNvSpPr txBox="1"/>
          <p:nvPr/>
        </p:nvSpPr>
        <p:spPr>
          <a:xfrm>
            <a:off x="0" y="2318332"/>
            <a:ext cx="12192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We are Changing the Way We Live and The Way We Do Business … </a:t>
            </a:r>
          </a:p>
          <a:p>
            <a:pPr algn="ctr" defTabSz="914400">
              <a:spcBef>
                <a:spcPct val="0"/>
              </a:spcBef>
              <a:defRPr/>
            </a:pPr>
            <a:endParaRPr lang="en-US" sz="4400" b="1" cap="small" dirty="0">
              <a:solidFill>
                <a:schemeClr val="bg1"/>
              </a:solidFill>
              <a:latin typeface="Roboto"/>
            </a:endParaRPr>
          </a:p>
          <a:p>
            <a:pPr algn="ctr" defTabSz="914400">
              <a:spcBef>
                <a:spcPct val="0"/>
              </a:spcBef>
              <a:defRPr/>
            </a:pPr>
            <a:r>
              <a:rPr lang="en-US" sz="3600" b="1" cap="small" dirty="0">
                <a:solidFill>
                  <a:schemeClr val="bg1"/>
                </a:solidFill>
                <a:latin typeface="Roboto"/>
              </a:rPr>
              <a:t>New Technologies </a:t>
            </a:r>
            <a:r>
              <a:rPr lang="en-US" sz="3600" b="1" cap="small" dirty="0">
                <a:solidFill>
                  <a:schemeClr val="bg1"/>
                </a:solidFill>
                <a:latin typeface="Roboto"/>
                <a:sym typeface="Wingdings" panose="05000000000000000000" pitchFamily="2" charset="2"/>
              </a:rPr>
              <a:t></a:t>
            </a:r>
            <a:r>
              <a:rPr lang="en-US" sz="3600" b="1" cap="small" dirty="0">
                <a:solidFill>
                  <a:schemeClr val="bg1"/>
                </a:solidFill>
                <a:latin typeface="Roboto"/>
              </a:rPr>
              <a:t> New Risks </a:t>
            </a:r>
          </a:p>
        </p:txBody>
      </p:sp>
    </p:spTree>
    <p:extLst>
      <p:ext uri="{BB962C8B-B14F-4D97-AF65-F5344CB8AC3E}">
        <p14:creationId xmlns:p14="http://schemas.microsoft.com/office/powerpoint/2010/main" val="1525606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rawing of a person&#10;&#10;Description automatically generated">
            <a:extLst>
              <a:ext uri="{FF2B5EF4-FFF2-40B4-BE49-F238E27FC236}">
                <a16:creationId xmlns:a16="http://schemas.microsoft.com/office/drawing/2014/main" id="{EB30C01A-A21C-43EE-8D70-E7488B177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02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0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8C4854-EA89-4C38-BD63-59D90D26A8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2CF484-7C39-4484-A5B4-9917D840F159}" type="slidenum">
              <a:rPr kumimoji="0" lang="en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480F14-185A-4A35-81A5-34546186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590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237C5C-5315-4F68-A7C2-1B605215288C}"/>
              </a:ext>
            </a:extLst>
          </p:cNvPr>
          <p:cNvSpPr/>
          <p:nvPr/>
        </p:nvSpPr>
        <p:spPr>
          <a:xfrm>
            <a:off x="251533" y="5982200"/>
            <a:ext cx="10108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https://informationisbeautiful.net/visualizations/worlds-biggest-data-breaches-hacks/</a:t>
            </a:r>
          </a:p>
        </p:txBody>
      </p:sp>
    </p:spTree>
    <p:extLst>
      <p:ext uri="{BB962C8B-B14F-4D97-AF65-F5344CB8AC3E}">
        <p14:creationId xmlns:p14="http://schemas.microsoft.com/office/powerpoint/2010/main" val="2151445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872B1E2-48C8-4285-A49F-3B4D3E694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0584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0A57F3-5D2D-4577-9D94-C671D5050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42CF484-7C39-4484-A5B4-9917D840F159}" type="slidenum">
              <a:rPr lang="en" smtClean="0"/>
              <a:pPr/>
              <a:t>8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F718A-5916-48A0-A9EA-042FE7667AA4}"/>
              </a:ext>
            </a:extLst>
          </p:cNvPr>
          <p:cNvSpPr txBox="1"/>
          <p:nvPr/>
        </p:nvSpPr>
        <p:spPr>
          <a:xfrm>
            <a:off x="-1" y="435744"/>
            <a:ext cx="8425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  <a:defRPr/>
            </a:pPr>
            <a:r>
              <a:rPr lang="en-US" sz="4400" b="1" cap="small" dirty="0">
                <a:solidFill>
                  <a:schemeClr val="bg1"/>
                </a:solidFill>
                <a:latin typeface="Roboto"/>
              </a:rPr>
              <a:t>What is the Cloud ?</a:t>
            </a:r>
          </a:p>
        </p:txBody>
      </p:sp>
    </p:spTree>
    <p:extLst>
      <p:ext uri="{BB962C8B-B14F-4D97-AF65-F5344CB8AC3E}">
        <p14:creationId xmlns:p14="http://schemas.microsoft.com/office/powerpoint/2010/main" val="355829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529388"/>
            <a:ext cx="3860800" cy="182562"/>
          </a:xfrm>
        </p:spPr>
        <p:txBody>
          <a:bodyPr/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9E8E25-1E12-4B6B-829B-73C99A037A6F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335B74">
                    <a:lumMod val="20000"/>
                    <a:lumOff val="80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Arial"/>
                <a:sym typeface="Arial"/>
              </a:rPr>
              <a:pPr marL="0" marR="0" lvl="0" indent="0" algn="ct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335B74">
                  <a:lumMod val="20000"/>
                  <a:lumOff val="80000"/>
                </a:srgbClr>
              </a:solidFill>
              <a:effectLst/>
              <a:uLnTx/>
              <a:uFillTx/>
              <a:latin typeface="Century Schoolbook" panose="02040604050505020304"/>
              <a:ea typeface="+mn-ea"/>
              <a:cs typeface="Arial"/>
              <a:sym typeface="Arial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3CBD8C2-CED5-4659-92DA-4FDE006DE815}"/>
              </a:ext>
            </a:extLst>
          </p:cNvPr>
          <p:cNvSpPr txBox="1"/>
          <p:nvPr/>
        </p:nvSpPr>
        <p:spPr bwMode="auto">
          <a:xfrm>
            <a:off x="945421" y="1939678"/>
            <a:ext cx="10917383" cy="101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914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bcat" pitchFamily="2" charset="0"/>
                <a:ea typeface="+mn-ea"/>
                <a:cs typeface="Arial" panose="020B0604020202020204" pitchFamily="34" charset="0"/>
                <a:sym typeface="Arial"/>
              </a:rPr>
              <a:t>CLOUD</a:t>
            </a:r>
          </a:p>
          <a:p>
            <a:pPr marL="0" marR="0" lvl="0" indent="0" algn="r" defTabSz="121914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8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obcat" pitchFamily="2" charset="0"/>
              <a:ea typeface="+mn-ea"/>
              <a:cs typeface="Arial" panose="020B0604020202020204" pitchFamily="34" charset="0"/>
              <a:sym typeface="Arial"/>
            </a:endParaRPr>
          </a:p>
          <a:p>
            <a:pPr marL="0" marR="0" lvl="0" indent="0" algn="r" defTabSz="121914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6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obcat" pitchFamily="2" charset="0"/>
                <a:ea typeface="+mn-ea"/>
                <a:cs typeface="Arial" panose="020B0604020202020204" pitchFamily="34" charset="0"/>
                <a:sym typeface="Arial"/>
              </a:rPr>
              <a:t>A Shared-Responsibility</a:t>
            </a:r>
          </a:p>
        </p:txBody>
      </p:sp>
    </p:spTree>
    <p:extLst>
      <p:ext uri="{BB962C8B-B14F-4D97-AF65-F5344CB8AC3E}">
        <p14:creationId xmlns:p14="http://schemas.microsoft.com/office/powerpoint/2010/main" val="223302469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oil2gla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5675"/>
      </a:accent1>
      <a:accent2>
        <a:srgbClr val="D9902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oil2glass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FFAB40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563</Words>
  <Application>Microsoft Office PowerPoint</Application>
  <PresentationFormat>Widescreen</PresentationFormat>
  <Paragraphs>118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Arial</vt:lpstr>
      <vt:lpstr>Avenir Roman</vt:lpstr>
      <vt:lpstr>Bobcat</vt:lpstr>
      <vt:lpstr>Calibri</vt:lpstr>
      <vt:lpstr>Century Schoolbook</vt:lpstr>
      <vt:lpstr>Gill Sans MT</vt:lpstr>
      <vt:lpstr>Montserrat Semi Bold</vt:lpstr>
      <vt:lpstr>Montserrat-Regular</vt:lpstr>
      <vt:lpstr>Open Sans</vt:lpstr>
      <vt:lpstr>Roboto</vt:lpstr>
      <vt:lpstr>Roboto Slab light</vt:lpstr>
      <vt:lpstr>Wingdings</vt:lpstr>
      <vt:lpstr>simple-light-2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Magda</dc:creator>
  <cp:lastModifiedBy>Magda</cp:lastModifiedBy>
  <cp:revision>56</cp:revision>
  <dcterms:created xsi:type="dcterms:W3CDTF">2019-09-12T07:29:04Z</dcterms:created>
  <dcterms:modified xsi:type="dcterms:W3CDTF">2019-11-07T05:28:01Z</dcterms:modified>
</cp:coreProperties>
</file>